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27" r:id="rId5"/>
    <p:sldId id="259" r:id="rId6"/>
    <p:sldId id="260" r:id="rId7"/>
    <p:sldId id="261" r:id="rId8"/>
    <p:sldId id="264" r:id="rId9"/>
    <p:sldId id="266" r:id="rId10"/>
    <p:sldId id="262" r:id="rId11"/>
    <p:sldId id="263" r:id="rId12"/>
    <p:sldId id="267" r:id="rId13"/>
    <p:sldId id="268" r:id="rId14"/>
    <p:sldId id="269" r:id="rId15"/>
    <p:sldId id="328" r:id="rId16"/>
    <p:sldId id="270" r:id="rId17"/>
    <p:sldId id="271" r:id="rId18"/>
    <p:sldId id="272" r:id="rId19"/>
    <p:sldId id="329" r:id="rId20"/>
    <p:sldId id="330" r:id="rId21"/>
    <p:sldId id="331" r:id="rId22"/>
    <p:sldId id="332" r:id="rId23"/>
    <p:sldId id="333" r:id="rId24"/>
    <p:sldId id="273" r:id="rId25"/>
    <p:sldId id="274" r:id="rId26"/>
    <p:sldId id="275" r:id="rId27"/>
    <p:sldId id="276" r:id="rId28"/>
    <p:sldId id="277" r:id="rId29"/>
    <p:sldId id="334" r:id="rId30"/>
    <p:sldId id="335" r:id="rId31"/>
    <p:sldId id="336" r:id="rId32"/>
    <p:sldId id="285" r:id="rId33"/>
    <p:sldId id="288" r:id="rId34"/>
    <p:sldId id="278" r:id="rId35"/>
    <p:sldId id="279" r:id="rId36"/>
    <p:sldId id="280" r:id="rId37"/>
    <p:sldId id="282" r:id="rId38"/>
    <p:sldId id="283" r:id="rId39"/>
    <p:sldId id="284" r:id="rId40"/>
    <p:sldId id="289" r:id="rId41"/>
    <p:sldId id="290" r:id="rId42"/>
    <p:sldId id="292" r:id="rId43"/>
    <p:sldId id="293" r:id="rId44"/>
    <p:sldId id="337" r:id="rId45"/>
    <p:sldId id="291" r:id="rId46"/>
    <p:sldId id="296" r:id="rId47"/>
    <p:sldId id="294" r:id="rId48"/>
    <p:sldId id="340" r:id="rId49"/>
    <p:sldId id="341" r:id="rId50"/>
    <p:sldId id="342" r:id="rId51"/>
    <p:sldId id="343" r:id="rId52"/>
    <p:sldId id="344" r:id="rId53"/>
    <p:sldId id="345" r:id="rId54"/>
    <p:sldId id="297" r:id="rId55"/>
    <p:sldId id="347" r:id="rId56"/>
    <p:sldId id="346" r:id="rId57"/>
    <p:sldId id="298" r:id="rId58"/>
    <p:sldId id="338" r:id="rId59"/>
    <p:sldId id="339" r:id="rId60"/>
    <p:sldId id="299" r:id="rId61"/>
    <p:sldId id="305" r:id="rId62"/>
    <p:sldId id="306" r:id="rId63"/>
    <p:sldId id="348" r:id="rId64"/>
    <p:sldId id="309" r:id="rId65"/>
    <p:sldId id="310" r:id="rId66"/>
    <p:sldId id="311" r:id="rId67"/>
    <p:sldId id="350" r:id="rId68"/>
    <p:sldId id="351" r:id="rId69"/>
    <p:sldId id="353" r:id="rId70"/>
    <p:sldId id="352" r:id="rId71"/>
    <p:sldId id="354" r:id="rId72"/>
    <p:sldId id="355" r:id="rId73"/>
    <p:sldId id="356" r:id="rId74"/>
    <p:sldId id="357" r:id="rId75"/>
    <p:sldId id="358" r:id="rId76"/>
    <p:sldId id="359" r:id="rId77"/>
    <p:sldId id="360" r:id="rId78"/>
    <p:sldId id="314" r:id="rId79"/>
    <p:sldId id="316" r:id="rId80"/>
    <p:sldId id="349" r:id="rId81"/>
    <p:sldId id="362" r:id="rId82"/>
    <p:sldId id="363" r:id="rId83"/>
    <p:sldId id="319" r:id="rId84"/>
    <p:sldId id="364" r:id="rId85"/>
    <p:sldId id="365" r:id="rId86"/>
    <p:sldId id="366" r:id="rId87"/>
    <p:sldId id="325" r:id="rId88"/>
    <p:sldId id="367" r:id="rId89"/>
    <p:sldId id="324" r:id="rId90"/>
    <p:sldId id="322" r:id="rId91"/>
    <p:sldId id="320" r:id="rId92"/>
    <p:sldId id="369" r:id="rId93"/>
    <p:sldId id="370" r:id="rId94"/>
    <p:sldId id="323" r:id="rId95"/>
    <p:sldId id="300" r:id="rId96"/>
    <p:sldId id="301" r:id="rId97"/>
    <p:sldId id="302" r:id="rId98"/>
    <p:sldId id="368" r:id="rId99"/>
    <p:sldId id="303" r:id="rId100"/>
    <p:sldId id="304" r:id="rId101"/>
    <p:sldId id="371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Basics of cardiac </a:t>
            </a:r>
            <a:r>
              <a:rPr lang="en-US" dirty="0" err="1" smtClean="0"/>
              <a:t>ventriculography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Femoral artery/vein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Modified </a:t>
            </a:r>
            <a:r>
              <a:rPr lang="en-US" sz="1600" dirty="0" err="1"/>
              <a:t>Seldinger</a:t>
            </a:r>
            <a:r>
              <a:rPr lang="en-US" sz="1600" dirty="0"/>
              <a:t> technique.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Fluoroscopy </a:t>
            </a:r>
            <a:r>
              <a:rPr lang="en-US" sz="1600" dirty="0" smtClean="0"/>
              <a:t>guidance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94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Left heart </a:t>
            </a:r>
            <a:r>
              <a:rPr lang="en-US" sz="1600" dirty="0" err="1"/>
              <a:t>catherization</a:t>
            </a:r>
            <a:r>
              <a:rPr lang="en-US" sz="1600" dirty="0"/>
              <a:t> has a significant role in quantifying </a:t>
            </a:r>
            <a:r>
              <a:rPr lang="en-US" sz="1600" dirty="0" smtClean="0"/>
              <a:t>the pressure </a:t>
            </a:r>
            <a:r>
              <a:rPr lang="en-US" sz="1600" dirty="0"/>
              <a:t>gradients across the valve and within the left ventricle.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Mostly </a:t>
            </a:r>
            <a:r>
              <a:rPr lang="en-US" sz="1600" dirty="0"/>
              <a:t>being used presently during therapeutic indications </a:t>
            </a:r>
            <a:r>
              <a:rPr lang="en-US" sz="1600" dirty="0" smtClean="0"/>
              <a:t>rather than </a:t>
            </a:r>
            <a:r>
              <a:rPr lang="en-US" sz="1600" dirty="0"/>
              <a:t>diagnostic indications.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Optimal </a:t>
            </a:r>
            <a:r>
              <a:rPr lang="en-US" sz="1600" dirty="0"/>
              <a:t>pressure tracings with all necessary </a:t>
            </a:r>
            <a:r>
              <a:rPr lang="en-US" sz="1600" dirty="0" err="1"/>
              <a:t>precuations</a:t>
            </a:r>
            <a:r>
              <a:rPr lang="en-US" sz="1600" dirty="0"/>
              <a:t> </a:t>
            </a:r>
            <a:r>
              <a:rPr lang="en-US" sz="1600" dirty="0" smtClean="0"/>
              <a:t>and knowing </a:t>
            </a:r>
            <a:r>
              <a:rPr lang="en-US" sz="1600" dirty="0"/>
              <a:t>the limitations of each helps in judging the severity </a:t>
            </a:r>
            <a:r>
              <a:rPr lang="en-US" sz="1600" dirty="0" smtClean="0"/>
              <a:t>of the </a:t>
            </a:r>
            <a:r>
              <a:rPr lang="en-US" sz="1600" dirty="0"/>
              <a:t>clinical condition to the nearest accuracy.</a:t>
            </a:r>
          </a:p>
        </p:txBody>
      </p:sp>
    </p:spTree>
    <p:extLst>
      <p:ext uri="{BB962C8B-B14F-4D97-AF65-F5344CB8AC3E}">
        <p14:creationId xmlns:p14="http://schemas.microsoft.com/office/powerpoint/2010/main" val="13018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10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Femoral Artery Puncture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486400" cy="5394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original </a:t>
            </a:r>
            <a:r>
              <a:rPr lang="en-US" sz="1600" dirty="0" err="1"/>
              <a:t>Seldinger</a:t>
            </a:r>
            <a:r>
              <a:rPr lang="en-US" sz="1600" dirty="0"/>
              <a:t> technique for </a:t>
            </a:r>
            <a:r>
              <a:rPr lang="en-US" sz="1600" dirty="0" err="1"/>
              <a:t>cannulation</a:t>
            </a:r>
            <a:r>
              <a:rPr lang="en-US" sz="1600" dirty="0"/>
              <a:t> of </a:t>
            </a:r>
            <a:r>
              <a:rPr lang="en-US" sz="1600" dirty="0" smtClean="0"/>
              <a:t>the femoral </a:t>
            </a:r>
            <a:r>
              <a:rPr lang="en-US" sz="1600" dirty="0"/>
              <a:t>artery consists of advancing the </a:t>
            </a:r>
            <a:r>
              <a:rPr lang="en-US" sz="1600" dirty="0" err="1"/>
              <a:t>Seldinger</a:t>
            </a:r>
            <a:r>
              <a:rPr lang="en-US" sz="1600" dirty="0"/>
              <a:t> </a:t>
            </a:r>
            <a:r>
              <a:rPr lang="en-US" sz="1600" dirty="0" smtClean="0"/>
              <a:t>needle completely </a:t>
            </a:r>
            <a:r>
              <a:rPr lang="en-US" sz="1600" dirty="0"/>
              <a:t>through the artery until the </a:t>
            </a:r>
            <a:r>
              <a:rPr lang="en-US" sz="1600" dirty="0" err="1"/>
              <a:t>periosteum</a:t>
            </a:r>
            <a:r>
              <a:rPr lang="en-US" sz="1600" dirty="0"/>
              <a:t> </a:t>
            </a:r>
            <a:r>
              <a:rPr lang="en-US" sz="1600" dirty="0" smtClean="0"/>
              <a:t>is encountered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 err="1"/>
              <a:t>obturator</a:t>
            </a:r>
            <a:r>
              <a:rPr lang="en-US" sz="1600" dirty="0"/>
              <a:t> is then removed, and the </a:t>
            </a:r>
            <a:r>
              <a:rPr lang="en-US" sz="1600" dirty="0" smtClean="0"/>
              <a:t>hub of </a:t>
            </a:r>
            <a:r>
              <a:rPr lang="en-US" sz="1600" dirty="0"/>
              <a:t>the needle is depressed slightly toward the anterior </a:t>
            </a:r>
            <a:r>
              <a:rPr lang="en-US" sz="1600" dirty="0" smtClean="0"/>
              <a:t>surface of </a:t>
            </a:r>
            <a:r>
              <a:rPr lang="en-US" sz="1600" dirty="0"/>
              <a:t>the thigh 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Arterial </a:t>
            </a:r>
            <a:r>
              <a:rPr lang="en-US" sz="1600" dirty="0"/>
              <a:t>pressure makes it unnecessary </a:t>
            </a:r>
            <a:r>
              <a:rPr lang="en-US" sz="1600" dirty="0" smtClean="0"/>
              <a:t>to attach </a:t>
            </a:r>
            <a:r>
              <a:rPr lang="en-US" sz="1600" dirty="0"/>
              <a:t>a syringe to the cannula, so that both hands can </a:t>
            </a:r>
            <a:r>
              <a:rPr lang="en-US" sz="1600" dirty="0" smtClean="0"/>
              <a:t>be used </a:t>
            </a:r>
            <a:r>
              <a:rPr lang="en-US" sz="1600" dirty="0"/>
              <a:t>to stabilize the needle as it is slowly withdrawn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When</a:t>
            </a:r>
            <a:r>
              <a:rPr lang="en-US" sz="1600" dirty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needle comes back into the lumen of the femoral </a:t>
            </a:r>
            <a:r>
              <a:rPr lang="en-US" sz="1600" dirty="0" smtClean="0"/>
              <a:t>artery, as </a:t>
            </a:r>
            <a:r>
              <a:rPr lang="en-US" sz="1600" dirty="0"/>
              <a:t>evidenced by vigorous pulsatile flow of arterial blood, </a:t>
            </a:r>
            <a:r>
              <a:rPr lang="en-US" sz="1600" dirty="0" smtClean="0"/>
              <a:t>a 0.035- </a:t>
            </a:r>
            <a:r>
              <a:rPr lang="en-US" sz="1600" dirty="0"/>
              <a:t>or </a:t>
            </a:r>
            <a:r>
              <a:rPr lang="en-US" sz="1600" dirty="0" smtClean="0"/>
              <a:t>0.038-inch </a:t>
            </a:r>
            <a:r>
              <a:rPr lang="en-US" sz="1600" dirty="0"/>
              <a:t>J </a:t>
            </a:r>
            <a:r>
              <a:rPr lang="en-US" sz="1600" dirty="0" err="1"/>
              <a:t>guidewire</a:t>
            </a:r>
            <a:r>
              <a:rPr lang="en-US" sz="1600" dirty="0"/>
              <a:t> is advanced carefully </a:t>
            </a:r>
            <a:r>
              <a:rPr lang="en-US" sz="1600" dirty="0" smtClean="0"/>
              <a:t>into the </a:t>
            </a:r>
            <a:r>
              <a:rPr lang="en-US" sz="1600" dirty="0"/>
              <a:t>needle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514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4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 err="1" smtClean="0"/>
              <a:t>guidewire</a:t>
            </a:r>
            <a:r>
              <a:rPr lang="en-US" sz="1600" dirty="0" smtClean="0"/>
              <a:t> </a:t>
            </a:r>
            <a:r>
              <a:rPr lang="en-US" sz="1600" dirty="0"/>
              <a:t>introduced through the needle should move </a:t>
            </a:r>
            <a:r>
              <a:rPr lang="en-US" sz="1600" dirty="0" smtClean="0"/>
              <a:t>freely up </a:t>
            </a:r>
            <a:r>
              <a:rPr lang="en-US" sz="1600" dirty="0"/>
              <a:t>the aorta (located to the right [patient's left] side of </a:t>
            </a:r>
            <a:r>
              <a:rPr lang="en-US" sz="1600" dirty="0" smtClean="0"/>
              <a:t>the spine </a:t>
            </a:r>
            <a:r>
              <a:rPr lang="en-US" sz="1600" dirty="0"/>
              <a:t>on fluoroscopy) up to the level of the </a:t>
            </a:r>
            <a:r>
              <a:rPr lang="en-US" sz="1600" dirty="0" smtClean="0"/>
              <a:t>diaphragm.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When</a:t>
            </a:r>
            <a:r>
              <a:rPr lang="en-US" sz="1600" dirty="0"/>
              <a:t> </a:t>
            </a:r>
            <a:r>
              <a:rPr lang="en-US" sz="1600" dirty="0" smtClean="0"/>
              <a:t>difficulty </a:t>
            </a:r>
            <a:r>
              <a:rPr lang="en-US" sz="1600" dirty="0"/>
              <a:t>in advancing the </a:t>
            </a:r>
            <a:r>
              <a:rPr lang="en-US" sz="1600" dirty="0" err="1"/>
              <a:t>guidewire</a:t>
            </a:r>
            <a:r>
              <a:rPr lang="en-US" sz="1600" dirty="0"/>
              <a:t> is encountered at or </a:t>
            </a:r>
            <a:r>
              <a:rPr lang="en-US" sz="1600" dirty="0" smtClean="0"/>
              <a:t>just beyond </a:t>
            </a:r>
            <a:r>
              <a:rPr lang="en-US" sz="1600" dirty="0"/>
              <a:t>the tip of the needle and is not corrected by </a:t>
            </a:r>
            <a:r>
              <a:rPr lang="en-US" sz="1600" dirty="0" smtClean="0"/>
              <a:t>slight depression </a:t>
            </a:r>
            <a:r>
              <a:rPr lang="en-US" sz="1600" dirty="0"/>
              <a:t>or slight withdrawal of the </a:t>
            </a:r>
            <a:r>
              <a:rPr lang="en-US" sz="1600" dirty="0" smtClean="0"/>
              <a:t>needle, </a:t>
            </a:r>
            <a:r>
              <a:rPr lang="en-US" sz="1600" dirty="0"/>
              <a:t>the </a:t>
            </a:r>
            <a:r>
              <a:rPr lang="en-US" sz="1600" dirty="0" err="1" smtClean="0"/>
              <a:t>guidewire</a:t>
            </a:r>
            <a:r>
              <a:rPr lang="en-US" sz="1600" dirty="0"/>
              <a:t> </a:t>
            </a:r>
            <a:r>
              <a:rPr lang="en-US" sz="1600" dirty="0" smtClean="0"/>
              <a:t>should </a:t>
            </a:r>
            <a:r>
              <a:rPr lang="en-US" sz="1600" dirty="0"/>
              <a:t>be withdrawn to ensure that brisk arterial flow is </a:t>
            </a:r>
            <a:r>
              <a:rPr lang="en-US" sz="1600" dirty="0" smtClean="0"/>
              <a:t>still present </a:t>
            </a:r>
            <a:r>
              <a:rPr lang="en-US" sz="1600" dirty="0"/>
              <a:t>before any further wire manipulation is attempted.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If flow is not brisk or if the wire still cannot be </a:t>
            </a:r>
            <a:r>
              <a:rPr lang="en-US" sz="1600" dirty="0" smtClean="0"/>
              <a:t>advanced, the </a:t>
            </a:r>
            <a:r>
              <a:rPr lang="en-US" sz="1600" dirty="0"/>
              <a:t>needle should be removed and the groin should be </a:t>
            </a:r>
            <a:r>
              <a:rPr lang="en-US" sz="1600" dirty="0" smtClean="0"/>
              <a:t>compressed for </a:t>
            </a:r>
            <a:r>
              <a:rPr lang="en-US" sz="1600" dirty="0"/>
              <a:t>5 minutes.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operator should verify the </a:t>
            </a:r>
            <a:r>
              <a:rPr lang="en-US" sz="1600" dirty="0" smtClean="0"/>
              <a:t>correctness of </a:t>
            </a:r>
            <a:r>
              <a:rPr lang="en-US" sz="1600" dirty="0"/>
              <a:t>the anatomic landmarks and attempt </a:t>
            </a:r>
            <a:r>
              <a:rPr lang="en-US" sz="1600" dirty="0" err="1"/>
              <a:t>repuncture</a:t>
            </a:r>
            <a:r>
              <a:rPr lang="en-US" sz="1600" dirty="0"/>
              <a:t> </a:t>
            </a:r>
            <a:r>
              <a:rPr lang="en-US" sz="1600" dirty="0" smtClean="0"/>
              <a:t>of the </a:t>
            </a:r>
            <a:r>
              <a:rPr lang="en-US" sz="1600" dirty="0"/>
              <a:t>femoral artery.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If </a:t>
            </a:r>
            <a:r>
              <a:rPr lang="en-US" sz="1600" dirty="0"/>
              <a:t>the second attempt is also </a:t>
            </a:r>
            <a:r>
              <a:rPr lang="en-US" sz="1600" dirty="0" smtClean="0"/>
              <a:t>unsuccessful in </a:t>
            </a:r>
            <a:r>
              <a:rPr lang="en-US" sz="1600" dirty="0"/>
              <a:t>allowing wire advancement, a third attempt on the </a:t>
            </a:r>
            <a:r>
              <a:rPr lang="en-US" sz="1600" dirty="0" smtClean="0"/>
              <a:t>same vessel </a:t>
            </a:r>
            <a:r>
              <a:rPr lang="en-US" sz="1600" dirty="0"/>
              <a:t>is unwise, and an alternative access site should </a:t>
            </a:r>
            <a:r>
              <a:rPr lang="en-US" sz="1600" dirty="0" smtClean="0"/>
              <a:t>generally be </a:t>
            </a:r>
            <a:r>
              <a:rPr lang="en-US" sz="1600" dirty="0"/>
              <a:t>selected.</a:t>
            </a:r>
          </a:p>
        </p:txBody>
      </p:sp>
    </p:spTree>
    <p:extLst>
      <p:ext uri="{BB962C8B-B14F-4D97-AF65-F5344CB8AC3E}">
        <p14:creationId xmlns:p14="http://schemas.microsoft.com/office/powerpoint/2010/main" val="26783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Catheterizing left heart from femoral artery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Once the </a:t>
            </a:r>
            <a:r>
              <a:rPr lang="en-US" sz="1800" dirty="0" err="1"/>
              <a:t>guidewire</a:t>
            </a:r>
            <a:r>
              <a:rPr lang="en-US" sz="1800" dirty="0"/>
              <a:t> has been advanced to the level of the </a:t>
            </a:r>
            <a:r>
              <a:rPr lang="en-US" sz="1800" dirty="0" smtClean="0"/>
              <a:t>diaphragm and </a:t>
            </a:r>
            <a:r>
              <a:rPr lang="en-US" sz="1800" dirty="0"/>
              <a:t>the needle has been </a:t>
            </a:r>
            <a:r>
              <a:rPr lang="en-US" sz="1800" dirty="0" smtClean="0"/>
              <a:t>removed, </a:t>
            </a:r>
            <a:r>
              <a:rPr lang="en-US" sz="1800" dirty="0"/>
              <a:t>the catheter is </a:t>
            </a:r>
            <a:r>
              <a:rPr lang="en-US" sz="1800" dirty="0" smtClean="0"/>
              <a:t>introduced directly into </a:t>
            </a:r>
            <a:r>
              <a:rPr lang="en-US" sz="1800" dirty="0"/>
              <a:t>the artery, the soft tissues are </a:t>
            </a:r>
            <a:r>
              <a:rPr lang="en-US" sz="1800" dirty="0" err="1"/>
              <a:t>predilated</a:t>
            </a:r>
            <a:r>
              <a:rPr lang="en-US" sz="1800" dirty="0"/>
              <a:t> by brief </a:t>
            </a:r>
            <a:r>
              <a:rPr lang="en-US" sz="1800" dirty="0" smtClean="0"/>
              <a:t>introduction of </a:t>
            </a:r>
            <a:r>
              <a:rPr lang="en-US" sz="1800" dirty="0"/>
              <a:t>a Teflon arterial dilator one F size smaller than </a:t>
            </a:r>
            <a:r>
              <a:rPr lang="en-US" sz="1800" dirty="0" smtClean="0"/>
              <a:t>the intended </a:t>
            </a:r>
            <a:r>
              <a:rPr lang="en-US" sz="1800" dirty="0"/>
              <a:t>catheter before insertion into the left heart </a:t>
            </a:r>
            <a:r>
              <a:rPr lang="en-US" sz="1800" dirty="0" smtClean="0"/>
              <a:t>catheter itself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The </a:t>
            </a:r>
            <a:r>
              <a:rPr lang="en-US" sz="1800" dirty="0" smtClean="0"/>
              <a:t>15 </a:t>
            </a:r>
            <a:r>
              <a:rPr lang="en-US" sz="1800" dirty="0"/>
              <a:t>- cm-long sheath is </a:t>
            </a:r>
            <a:r>
              <a:rPr lang="en-US" sz="1800" dirty="0" smtClean="0"/>
              <a:t>commonly used </a:t>
            </a:r>
            <a:r>
              <a:rPr lang="en-US" sz="1800" dirty="0"/>
              <a:t>for diagnostic catheterization, but can reach only </a:t>
            </a:r>
            <a:r>
              <a:rPr lang="en-US" sz="1800" dirty="0" smtClean="0"/>
              <a:t>the </a:t>
            </a:r>
            <a:r>
              <a:rPr lang="en-US" sz="1800" dirty="0" err="1" smtClean="0"/>
              <a:t>midiliac</a:t>
            </a:r>
            <a:r>
              <a:rPr lang="en-US" sz="1800" dirty="0"/>
              <a:t>.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In </a:t>
            </a:r>
            <a:r>
              <a:rPr lang="en-US" sz="1800" dirty="0"/>
              <a:t>the presence of severe tortuosity, it may be </a:t>
            </a:r>
            <a:r>
              <a:rPr lang="en-US" sz="1800" dirty="0" smtClean="0"/>
              <a:t>preferable to </a:t>
            </a:r>
            <a:r>
              <a:rPr lang="en-US" sz="1800" dirty="0"/>
              <a:t>use the 23-cm-long sheath designed for </a:t>
            </a:r>
            <a:r>
              <a:rPr lang="en-US" sz="1800" dirty="0" smtClean="0"/>
              <a:t>interventional procedures</a:t>
            </a:r>
            <a:r>
              <a:rPr lang="en-US" sz="1800" dirty="0"/>
              <a:t>, which is sufficiently long to enter the distal </a:t>
            </a:r>
            <a:r>
              <a:rPr lang="en-US" sz="1800" dirty="0" smtClean="0"/>
              <a:t>aorta above </a:t>
            </a:r>
            <a:r>
              <a:rPr lang="en-US" sz="1800" dirty="0"/>
              <a:t>the bifurcation.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This </a:t>
            </a:r>
            <a:r>
              <a:rPr lang="en-US" sz="1800" dirty="0"/>
              <a:t>helps improve the torque </a:t>
            </a:r>
            <a:r>
              <a:rPr lang="en-US" sz="1800" dirty="0" smtClean="0"/>
              <a:t>responsiveness of </a:t>
            </a:r>
            <a:r>
              <a:rPr lang="en-US" sz="1800" dirty="0"/>
              <a:t>diagnostic catheters under those </a:t>
            </a:r>
            <a:r>
              <a:rPr lang="en-US" sz="1800" dirty="0" smtClean="0"/>
              <a:t>circumstances</a:t>
            </a:r>
          </a:p>
        </p:txBody>
      </p:sp>
    </p:spTree>
    <p:extLst>
      <p:ext uri="{BB962C8B-B14F-4D97-AF65-F5344CB8AC3E}">
        <p14:creationId xmlns:p14="http://schemas.microsoft.com/office/powerpoint/2010/main" val="19259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The chosen sheath is introduced over the </a:t>
            </a:r>
            <a:r>
              <a:rPr lang="en-US" sz="1800" dirty="0" err="1"/>
              <a:t>guidewire</a:t>
            </a:r>
            <a:r>
              <a:rPr lang="en-US" sz="1800" dirty="0"/>
              <a:t> with a rotational motion, following which the </a:t>
            </a:r>
            <a:r>
              <a:rPr lang="en-US" sz="1800" dirty="0" err="1"/>
              <a:t>guidewire</a:t>
            </a:r>
            <a:r>
              <a:rPr lang="en-US" sz="1800" dirty="0"/>
              <a:t> and dilator are removed and the sheath is aspirated and flushed.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The sheath can be connected to a pressurized flush system (</a:t>
            </a:r>
            <a:r>
              <a:rPr lang="en-US" sz="1800" dirty="0" err="1"/>
              <a:t>Intraflo</a:t>
            </a:r>
            <a:r>
              <a:rPr lang="en-US" sz="1800" dirty="0"/>
              <a:t> II [ 3 0 </a:t>
            </a:r>
            <a:r>
              <a:rPr lang="en-US" sz="1800" dirty="0" err="1"/>
              <a:t>mUh</a:t>
            </a:r>
            <a:r>
              <a:rPr lang="en-US" sz="1800" dirty="0"/>
              <a:t> ] , Abbot Critical Care , </a:t>
            </a:r>
            <a:r>
              <a:rPr lang="en-US" sz="1800" dirty="0" smtClean="0"/>
              <a:t>North </a:t>
            </a:r>
            <a:r>
              <a:rPr lang="en-US" sz="1800" dirty="0"/>
              <a:t>Chicago, IL) to avoid clot formation in the sheath.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Alternatively, this side arm can be connected to a manifold for monitoring arterial pressure at a separate site (e.g. , during passage of a pigtail catheter across a </a:t>
            </a:r>
            <a:r>
              <a:rPr lang="en-US" sz="1800" dirty="0" err="1"/>
              <a:t>stenotic</a:t>
            </a:r>
            <a:r>
              <a:rPr lang="en-US" sz="1800" dirty="0"/>
              <a:t> aortic valve) .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This sheath should be flushed before insertion and after removal of each catheter.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16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In the classic </a:t>
            </a:r>
            <a:r>
              <a:rPr lang="en-US" sz="1800" dirty="0" smtClean="0"/>
              <a:t>approach, </a:t>
            </a:r>
            <a:r>
              <a:rPr lang="en-US" sz="1800" dirty="0"/>
              <a:t>the </a:t>
            </a:r>
            <a:r>
              <a:rPr lang="en-US" sz="1800" dirty="0" err="1" smtClean="0"/>
              <a:t>guidewire</a:t>
            </a:r>
            <a:r>
              <a:rPr lang="en-US" sz="1800" dirty="0"/>
              <a:t> </a:t>
            </a:r>
            <a:r>
              <a:rPr lang="en-US" sz="1800" dirty="0" smtClean="0"/>
              <a:t>was </a:t>
            </a:r>
            <a:r>
              <a:rPr lang="en-US" sz="1800" dirty="0"/>
              <a:t>removed once the sheath had been inserted.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This required that </a:t>
            </a:r>
            <a:r>
              <a:rPr lang="en-US" sz="1800" dirty="0"/>
              <a:t>the desired left heart catheter be flushed and loaded </a:t>
            </a:r>
            <a:r>
              <a:rPr lang="en-US" sz="1800" dirty="0" smtClean="0"/>
              <a:t>with a 145-cm </a:t>
            </a:r>
            <a:r>
              <a:rPr lang="en-US" sz="1800" dirty="0"/>
              <a:t>J </a:t>
            </a:r>
            <a:r>
              <a:rPr lang="en-US" sz="1800" dirty="0" err="1"/>
              <a:t>guidewire</a:t>
            </a:r>
            <a:r>
              <a:rPr lang="en-US" sz="1800" dirty="0"/>
              <a:t> before its nose was introduced into </a:t>
            </a:r>
            <a:r>
              <a:rPr lang="en-US" sz="1800" dirty="0" smtClean="0"/>
              <a:t>the back-bleed </a:t>
            </a:r>
            <a:r>
              <a:rPr lang="en-US" sz="1800" dirty="0"/>
              <a:t>valve of the sheath. The soft end of the </a:t>
            </a:r>
            <a:r>
              <a:rPr lang="en-US" sz="1800" dirty="0" err="1" smtClean="0"/>
              <a:t>guidewire</a:t>
            </a:r>
            <a:r>
              <a:rPr lang="en-US" sz="1800" dirty="0"/>
              <a:t> </a:t>
            </a:r>
            <a:r>
              <a:rPr lang="en-US" sz="1800" dirty="0" smtClean="0"/>
              <a:t>was </a:t>
            </a:r>
            <a:r>
              <a:rPr lang="en-US" sz="1800" dirty="0"/>
              <a:t>then advanced carefully through the catheter, out the </a:t>
            </a:r>
            <a:r>
              <a:rPr lang="en-US" sz="1800" dirty="0" smtClean="0"/>
              <a:t>end of </a:t>
            </a:r>
            <a:r>
              <a:rPr lang="en-US" sz="1800" dirty="0"/>
              <a:t>the sheath, and to the level of the diaphragm before </a:t>
            </a:r>
            <a:r>
              <a:rPr lang="en-US" sz="1800" dirty="0" smtClean="0"/>
              <a:t>the catheter </a:t>
            </a:r>
            <a:r>
              <a:rPr lang="en-US" sz="1800" dirty="0"/>
              <a:t>itself was </a:t>
            </a:r>
            <a:r>
              <a:rPr lang="en-US" sz="1800" dirty="0" smtClean="0"/>
              <a:t>advanced.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Once the catheter has been advanced to the desired </a:t>
            </a:r>
            <a:r>
              <a:rPr lang="en-US" sz="1800" dirty="0" smtClean="0"/>
              <a:t>level (either </a:t>
            </a:r>
            <a:r>
              <a:rPr lang="en-US" sz="1800" dirty="0"/>
              <a:t>above the diaphragm or into the ascending aorta) , </a:t>
            </a:r>
            <a:r>
              <a:rPr lang="en-US" sz="1800" dirty="0" smtClean="0"/>
              <a:t>the </a:t>
            </a:r>
            <a:r>
              <a:rPr lang="en-US" sz="1800" dirty="0" err="1" smtClean="0"/>
              <a:t>guidewire</a:t>
            </a:r>
            <a:r>
              <a:rPr lang="en-US" sz="1800" dirty="0" smtClean="0"/>
              <a:t> </a:t>
            </a:r>
            <a:r>
              <a:rPr lang="en-US" sz="1800" dirty="0"/>
              <a:t>is removed so that the catheter can be </a:t>
            </a:r>
            <a:r>
              <a:rPr lang="en-US" sz="1800" dirty="0" smtClean="0"/>
              <a:t>connected to </a:t>
            </a:r>
            <a:r>
              <a:rPr lang="en-US" sz="1800" dirty="0"/>
              <a:t>the arterial manifold and double-flushed (withdrawal </a:t>
            </a:r>
            <a:r>
              <a:rPr lang="en-US" sz="1800" dirty="0" smtClean="0"/>
              <a:t>and discarding </a:t>
            </a:r>
            <a:r>
              <a:rPr lang="en-US" sz="1800" dirty="0"/>
              <a:t>of 10 mL of blood, followed by </a:t>
            </a:r>
            <a:r>
              <a:rPr lang="en-US" sz="1800" dirty="0" smtClean="0"/>
              <a:t>injection </a:t>
            </a:r>
            <a:r>
              <a:rPr lang="en-US" sz="1800" dirty="0"/>
              <a:t>of </a:t>
            </a:r>
            <a:r>
              <a:rPr lang="en-US" sz="1800" dirty="0" smtClean="0"/>
              <a:t>heparinized saline </a:t>
            </a:r>
            <a:r>
              <a:rPr lang="en-US" sz="1800" dirty="0"/>
              <a:t>solution</a:t>
            </a:r>
            <a:r>
              <a:rPr lang="en-US" sz="1800" dirty="0" smtClean="0"/>
              <a:t>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22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2000" dirty="0" smtClean="0"/>
              <a:t>A word about Heparin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E</a:t>
            </a:r>
            <a:r>
              <a:rPr lang="en-US" sz="1600" dirty="0" smtClean="0"/>
              <a:t>arly catheterizations from </a:t>
            </a:r>
            <a:r>
              <a:rPr lang="en-US" sz="1600" dirty="0"/>
              <a:t>the femoral artery had a higher incidence of </a:t>
            </a:r>
            <a:r>
              <a:rPr lang="en-US" sz="1600" dirty="0" smtClean="0"/>
              <a:t>major</a:t>
            </a:r>
            <a:r>
              <a:rPr lang="en-US" sz="1600" dirty="0"/>
              <a:t> </a:t>
            </a:r>
            <a:r>
              <a:rPr lang="en-US" sz="1600" dirty="0" smtClean="0"/>
              <a:t>complications </a:t>
            </a:r>
            <a:r>
              <a:rPr lang="en-US" sz="1600" dirty="0"/>
              <a:t>than catheterization from </a:t>
            </a:r>
            <a:r>
              <a:rPr lang="en-US" sz="1600" dirty="0" smtClean="0"/>
              <a:t>the </a:t>
            </a:r>
            <a:r>
              <a:rPr lang="en-US" sz="1600" dirty="0"/>
              <a:t>brachial artery.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B</a:t>
            </a:r>
            <a:r>
              <a:rPr lang="en-US" sz="1600" dirty="0" smtClean="0"/>
              <a:t>rachial </a:t>
            </a:r>
            <a:r>
              <a:rPr lang="en-US" sz="1600" dirty="0"/>
              <a:t>catheterization used </a:t>
            </a:r>
            <a:r>
              <a:rPr lang="en-US" sz="1600" dirty="0" smtClean="0"/>
              <a:t>systemic </a:t>
            </a:r>
            <a:r>
              <a:rPr lang="en-US" sz="1600" dirty="0" err="1" smtClean="0"/>
              <a:t>heparinization</a:t>
            </a:r>
            <a:r>
              <a:rPr lang="en-US" sz="1600" dirty="0" smtClean="0"/>
              <a:t> </a:t>
            </a:r>
            <a:r>
              <a:rPr lang="en-US" sz="1600" dirty="0"/>
              <a:t>to avoid </a:t>
            </a:r>
            <a:r>
              <a:rPr lang="en-US" sz="1600" dirty="0" smtClean="0"/>
              <a:t>thrombosis </a:t>
            </a:r>
            <a:r>
              <a:rPr lang="en-US" sz="1600" dirty="0"/>
              <a:t>in the </a:t>
            </a:r>
            <a:r>
              <a:rPr lang="en-US" sz="1600" dirty="0" smtClean="0"/>
              <a:t>smaller diameter </a:t>
            </a:r>
            <a:r>
              <a:rPr lang="en-US" sz="1600" dirty="0"/>
              <a:t>brachial artery.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When </a:t>
            </a:r>
            <a:r>
              <a:rPr lang="en-US" sz="1600" dirty="0"/>
              <a:t>systemic </a:t>
            </a:r>
            <a:r>
              <a:rPr lang="en-US" sz="1600" dirty="0" err="1" smtClean="0"/>
              <a:t>heparinization</a:t>
            </a:r>
            <a:r>
              <a:rPr lang="en-US" sz="1600" dirty="0"/>
              <a:t> </a:t>
            </a:r>
            <a:r>
              <a:rPr lang="en-US" sz="1600" dirty="0" smtClean="0"/>
              <a:t>was </a:t>
            </a:r>
            <a:r>
              <a:rPr lang="en-US" sz="1600" dirty="0"/>
              <a:t>adopted in femoral </a:t>
            </a:r>
            <a:r>
              <a:rPr lang="en-US" sz="1600" dirty="0" smtClean="0"/>
              <a:t>procedures, </a:t>
            </a:r>
            <a:r>
              <a:rPr lang="en-US" sz="1600" dirty="0"/>
              <a:t>the rates of </a:t>
            </a:r>
            <a:r>
              <a:rPr lang="en-US" sz="1600" dirty="0" smtClean="0"/>
              <a:t>complications became </a:t>
            </a:r>
            <a:r>
              <a:rPr lang="en-US" sz="1600" dirty="0"/>
              <a:t>equivalent, and it became standard </a:t>
            </a:r>
            <a:r>
              <a:rPr lang="en-US" sz="1600" dirty="0" smtClean="0"/>
              <a:t>practice to </a:t>
            </a:r>
            <a:r>
              <a:rPr lang="en-US" sz="1600" dirty="0"/>
              <a:t>achieve full intravenous </a:t>
            </a:r>
            <a:r>
              <a:rPr lang="en-US" sz="1600" dirty="0" err="1"/>
              <a:t>heparinization</a:t>
            </a:r>
            <a:r>
              <a:rPr lang="en-US" sz="1600" dirty="0"/>
              <a:t> ( </a:t>
            </a:r>
            <a:r>
              <a:rPr lang="en-US" sz="1600" dirty="0" smtClean="0"/>
              <a:t>5,000 U) immediately </a:t>
            </a:r>
            <a:r>
              <a:rPr lang="en-US" sz="1600" dirty="0"/>
              <a:t>after the left-sided sheath was inserted.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Lesser amounts of heparin ( </a:t>
            </a:r>
            <a:r>
              <a:rPr lang="en-US" sz="1600" dirty="0" smtClean="0"/>
              <a:t>2,500 </a:t>
            </a:r>
            <a:r>
              <a:rPr lang="en-US" sz="1600" dirty="0"/>
              <a:t>to </a:t>
            </a:r>
            <a:r>
              <a:rPr lang="en-US" sz="1600" dirty="0" smtClean="0"/>
              <a:t>3,000 </a:t>
            </a:r>
            <a:r>
              <a:rPr lang="en-US" sz="1600" dirty="0"/>
              <a:t>U ) were used</a:t>
            </a:r>
            <a:r>
              <a:rPr lang="en-US" sz="1600" dirty="0" smtClean="0"/>
              <a:t>,</a:t>
            </a:r>
            <a:r>
              <a:rPr lang="en-US" sz="1600" dirty="0"/>
              <a:t> particularly in smaller patients , and additional heparin (</a:t>
            </a:r>
            <a:r>
              <a:rPr lang="en-US" sz="1600" dirty="0" smtClean="0"/>
              <a:t>up to </a:t>
            </a:r>
            <a:r>
              <a:rPr lang="en-US" sz="1600" dirty="0"/>
              <a:t>a total of </a:t>
            </a:r>
            <a:r>
              <a:rPr lang="en-US" sz="1600" dirty="0" smtClean="0"/>
              <a:t>50 </a:t>
            </a:r>
            <a:r>
              <a:rPr lang="en-US" sz="1600" dirty="0"/>
              <a:t>to 70 U/kg) was given if the procedure </a:t>
            </a:r>
            <a:r>
              <a:rPr lang="en-US" sz="1600" dirty="0" smtClean="0"/>
              <a:t>went on </a:t>
            </a:r>
            <a:r>
              <a:rPr lang="en-US" sz="1600" dirty="0"/>
              <a:t>to a coronary </a:t>
            </a:r>
            <a:r>
              <a:rPr lang="en-US" sz="1600" dirty="0" smtClean="0"/>
              <a:t>intervention.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This </a:t>
            </a:r>
            <a:r>
              <a:rPr lang="en-US" sz="1600" dirty="0" smtClean="0"/>
              <a:t>type of </a:t>
            </a:r>
            <a:r>
              <a:rPr lang="en-US" sz="1600" dirty="0"/>
              <a:t>higher </a:t>
            </a:r>
            <a:r>
              <a:rPr lang="en-US" sz="1600" dirty="0" smtClean="0"/>
              <a:t>heparin dosing </a:t>
            </a:r>
            <a:r>
              <a:rPr lang="en-US" sz="1600" dirty="0"/>
              <a:t>is </a:t>
            </a:r>
            <a:r>
              <a:rPr lang="en-US" sz="1600" dirty="0" smtClean="0"/>
              <a:t>routinely </a:t>
            </a:r>
            <a:r>
              <a:rPr lang="en-US" sz="1600" dirty="0"/>
              <a:t>monitored by an activated </a:t>
            </a:r>
            <a:r>
              <a:rPr lang="en-US" sz="1600" dirty="0" smtClean="0"/>
              <a:t>clotting</a:t>
            </a:r>
            <a:r>
              <a:rPr lang="en-US" sz="1600" dirty="0"/>
              <a:t> </a:t>
            </a:r>
            <a:r>
              <a:rPr lang="en-US" sz="1600" dirty="0" smtClean="0"/>
              <a:t>time </a:t>
            </a:r>
            <a:r>
              <a:rPr lang="en-US" sz="1600" dirty="0"/>
              <a:t>(ACT) </a:t>
            </a:r>
            <a:r>
              <a:rPr lang="en-US" sz="1600" dirty="0" smtClean="0"/>
              <a:t>and </a:t>
            </a:r>
            <a:r>
              <a:rPr lang="en-US" sz="1600" dirty="0"/>
              <a:t>titrated to an ACT of roughly </a:t>
            </a:r>
            <a:r>
              <a:rPr lang="en-US" sz="1600" dirty="0" smtClean="0"/>
              <a:t>300 seconds.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37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Catheter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715000" cy="58674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400" dirty="0"/>
              <a:t>The initial left heart catheter </a:t>
            </a:r>
            <a:r>
              <a:rPr lang="en-US" sz="1400" dirty="0" smtClean="0"/>
              <a:t>in </a:t>
            </a:r>
            <a:r>
              <a:rPr lang="en-US" sz="1400" dirty="0"/>
              <a:t>most cases </a:t>
            </a:r>
            <a:r>
              <a:rPr lang="en-US" sz="1400" dirty="0" smtClean="0"/>
              <a:t>is </a:t>
            </a:r>
            <a:r>
              <a:rPr lang="en-US" sz="1400" dirty="0"/>
              <a:t>a pigtail </a:t>
            </a:r>
            <a:r>
              <a:rPr lang="en-US" sz="1400" dirty="0" smtClean="0"/>
              <a:t>catheter with </a:t>
            </a:r>
            <a:r>
              <a:rPr lang="en-US" sz="1400" dirty="0"/>
              <a:t>end- and multiple side </a:t>
            </a:r>
            <a:r>
              <a:rPr lang="en-US" sz="1400" dirty="0" smtClean="0"/>
              <a:t>holes</a:t>
            </a:r>
          </a:p>
          <a:p>
            <a:pPr>
              <a:lnSpc>
                <a:spcPct val="160000"/>
              </a:lnSpc>
            </a:pPr>
            <a:r>
              <a:rPr lang="en-US" sz="1400" dirty="0" smtClean="0"/>
              <a:t>Developed by </a:t>
            </a:r>
            <a:r>
              <a:rPr lang="en-US" sz="1400" dirty="0" err="1" smtClean="0"/>
              <a:t>Judkins</a:t>
            </a:r>
            <a:endParaRPr lang="en-US" sz="1400" dirty="0" smtClean="0"/>
          </a:p>
          <a:p>
            <a:pPr>
              <a:lnSpc>
                <a:spcPct val="160000"/>
              </a:lnSpc>
            </a:pPr>
            <a:r>
              <a:rPr lang="en-US" sz="1400" dirty="0"/>
              <a:t>Its end hole permits </a:t>
            </a:r>
            <a:r>
              <a:rPr lang="en-US" sz="1400" dirty="0" smtClean="0"/>
              <a:t>its insertion </a:t>
            </a:r>
            <a:r>
              <a:rPr lang="en-US" sz="1400" dirty="0"/>
              <a:t>over a </a:t>
            </a:r>
            <a:r>
              <a:rPr lang="en-US" sz="1400" dirty="0" smtClean="0"/>
              <a:t>J-tipped </a:t>
            </a:r>
            <a:r>
              <a:rPr lang="en-US" sz="1400" dirty="0" err="1" smtClean="0"/>
              <a:t>guidewire</a:t>
            </a:r>
            <a:r>
              <a:rPr lang="en-US" sz="1400" dirty="0" smtClean="0"/>
              <a:t>. </a:t>
            </a:r>
          </a:p>
          <a:p>
            <a:pPr>
              <a:lnSpc>
                <a:spcPct val="160000"/>
              </a:lnSpc>
            </a:pPr>
            <a:r>
              <a:rPr lang="en-US" sz="1400" dirty="0" smtClean="0"/>
              <a:t>The </a:t>
            </a:r>
            <a:r>
              <a:rPr lang="en-US" sz="1400" dirty="0"/>
              <a:t>loop </a:t>
            </a:r>
            <a:r>
              <a:rPr lang="en-US" sz="1400" dirty="0" smtClean="0"/>
              <a:t>shape keeps </a:t>
            </a:r>
            <a:r>
              <a:rPr lang="en-US" sz="1400" dirty="0"/>
              <a:t>the end hole away from direct contact with the </a:t>
            </a:r>
            <a:r>
              <a:rPr lang="en-US" sz="1400" dirty="0" smtClean="0"/>
              <a:t>endocardium, </a:t>
            </a:r>
            <a:r>
              <a:rPr lang="en-US" sz="1400" dirty="0"/>
              <a:t>while the multiple side holes on the catheter </a:t>
            </a:r>
            <a:r>
              <a:rPr lang="en-US" sz="1400" dirty="0" smtClean="0"/>
              <a:t>shaft located </a:t>
            </a:r>
            <a:r>
              <a:rPr lang="en-US" sz="1400" dirty="0"/>
              <a:t>up to several centimeters proximal to the pigtail </a:t>
            </a:r>
            <a:r>
              <a:rPr lang="en-US" sz="1400" dirty="0" smtClean="0"/>
              <a:t>loop provide </a:t>
            </a:r>
            <a:r>
              <a:rPr lang="en-US" sz="1400" dirty="0"/>
              <a:t>numerous simultaneous exit paths for the </a:t>
            </a:r>
            <a:r>
              <a:rPr lang="en-US" sz="1400" dirty="0" smtClean="0"/>
              <a:t>contrast material</a:t>
            </a:r>
            <a:r>
              <a:rPr lang="en-US" sz="1400" dirty="0"/>
              <a:t>. </a:t>
            </a:r>
            <a:endParaRPr lang="en-US" sz="1400" dirty="0" smtClean="0"/>
          </a:p>
          <a:p>
            <a:pPr>
              <a:lnSpc>
                <a:spcPct val="160000"/>
              </a:lnSpc>
            </a:pPr>
            <a:r>
              <a:rPr lang="en-US" sz="1400" dirty="0" smtClean="0"/>
              <a:t>These </a:t>
            </a:r>
            <a:r>
              <a:rPr lang="en-US" sz="1400" dirty="0"/>
              <a:t>offset jet directions help stabilize the </a:t>
            </a:r>
            <a:r>
              <a:rPr lang="en-US" sz="1400" dirty="0" smtClean="0"/>
              <a:t>catheter within </a:t>
            </a:r>
            <a:r>
              <a:rPr lang="en-US" sz="1400" dirty="0"/>
              <a:t>the left ventricle during contrast </a:t>
            </a:r>
            <a:r>
              <a:rPr lang="en-US" sz="1400" dirty="0" smtClean="0"/>
              <a:t>injection and reduce </a:t>
            </a:r>
            <a:r>
              <a:rPr lang="en-US" sz="1400" dirty="0"/>
              <a:t>the magnitude of catheter recoil. </a:t>
            </a:r>
            <a:endParaRPr lang="en-US" sz="1400" dirty="0" smtClean="0"/>
          </a:p>
          <a:p>
            <a:pPr>
              <a:lnSpc>
                <a:spcPct val="160000"/>
              </a:lnSpc>
            </a:pPr>
            <a:r>
              <a:rPr lang="en-US" sz="1400" dirty="0" smtClean="0"/>
              <a:t>This </a:t>
            </a:r>
            <a:r>
              <a:rPr lang="en-US" sz="1400" dirty="0"/>
              <a:t>virtually </a:t>
            </a:r>
            <a:r>
              <a:rPr lang="en-US" sz="1400" dirty="0" smtClean="0"/>
              <a:t>eliminates the </a:t>
            </a:r>
            <a:r>
              <a:rPr lang="en-US" sz="1400" dirty="0"/>
              <a:t>possibility of </a:t>
            </a:r>
            <a:r>
              <a:rPr lang="en-US" sz="1400" dirty="0" err="1"/>
              <a:t>endocardial</a:t>
            </a:r>
            <a:r>
              <a:rPr lang="en-US" sz="1400" dirty="0"/>
              <a:t> staining, since the </a:t>
            </a:r>
            <a:r>
              <a:rPr lang="en-US" sz="1400" dirty="0" smtClean="0"/>
              <a:t>end hole </a:t>
            </a:r>
            <a:r>
              <a:rPr lang="en-US" sz="1400" dirty="0"/>
              <a:t>usually is not positioned </a:t>
            </a:r>
            <a:r>
              <a:rPr lang="en-US" sz="1400" dirty="0" smtClean="0"/>
              <a:t>adjacent </a:t>
            </a:r>
            <a:r>
              <a:rPr lang="en-US" sz="1400" dirty="0"/>
              <a:t>to ventricular </a:t>
            </a:r>
            <a:r>
              <a:rPr lang="en-US" sz="1400" dirty="0" err="1" smtClean="0"/>
              <a:t>trabeculae</a:t>
            </a:r>
            <a:r>
              <a:rPr lang="en-US" sz="1400" dirty="0" smtClean="0"/>
              <a:t>, and </a:t>
            </a:r>
            <a:r>
              <a:rPr lang="en-US" sz="1400" dirty="0"/>
              <a:t>substantially reduces the occurrence of </a:t>
            </a:r>
            <a:r>
              <a:rPr lang="en-US" sz="1400" dirty="0" smtClean="0"/>
              <a:t>ventricular ectopic </a:t>
            </a:r>
            <a:r>
              <a:rPr lang="en-US" sz="1400" dirty="0"/>
              <a:t>beats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71674"/>
            <a:ext cx="27432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6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The original </a:t>
            </a:r>
            <a:r>
              <a:rPr lang="en-US" sz="1800" dirty="0" err="1"/>
              <a:t>Judkins</a:t>
            </a:r>
            <a:r>
              <a:rPr lang="en-US" sz="1800" dirty="0"/>
              <a:t> pigtail design had a straight </a:t>
            </a:r>
            <a:r>
              <a:rPr lang="en-US" sz="1800" dirty="0" smtClean="0"/>
              <a:t>shaft leading </a:t>
            </a:r>
            <a:r>
              <a:rPr lang="en-US" sz="1800" dirty="0"/>
              <a:t>up to the pigtail end.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</a:t>
            </a:r>
            <a:r>
              <a:rPr lang="en-US" sz="1800" dirty="0" smtClean="0"/>
              <a:t>esigned </a:t>
            </a:r>
            <a:r>
              <a:rPr lang="en-US" sz="1800" dirty="0"/>
              <a:t>to </a:t>
            </a:r>
            <a:r>
              <a:rPr lang="en-US" sz="1800" dirty="0" smtClean="0"/>
              <a:t>sit directly </a:t>
            </a:r>
            <a:r>
              <a:rPr lang="en-US" sz="1800" dirty="0"/>
              <a:t>under the aortic valve, and just in front of </a:t>
            </a:r>
            <a:r>
              <a:rPr lang="en-US" sz="1800" dirty="0" smtClean="0"/>
              <a:t>mitral inflow</a:t>
            </a:r>
            <a:r>
              <a:rPr lang="en-US" sz="1800" dirty="0"/>
              <a:t>, relying on that inflow to distribute contrast to </a:t>
            </a:r>
            <a:r>
              <a:rPr lang="en-US" sz="1800" dirty="0" smtClean="0"/>
              <a:t>the apex </a:t>
            </a:r>
            <a:r>
              <a:rPr lang="en-US" sz="1800" dirty="0"/>
              <a:t>of the left ventricle. In routine practice, this has </a:t>
            </a:r>
            <a:r>
              <a:rPr lang="en-US" sz="1800" dirty="0" smtClean="0"/>
              <a:t>been replaced </a:t>
            </a:r>
            <a:r>
              <a:rPr lang="en-US" sz="1800" dirty="0"/>
              <a:t>by angled pigtail catheters , which have a 145° to </a:t>
            </a:r>
            <a:r>
              <a:rPr lang="en-US" sz="1800" dirty="0" smtClean="0"/>
              <a:t>155 ° shaft </a:t>
            </a:r>
            <a:r>
              <a:rPr lang="en-US" sz="1800" dirty="0"/>
              <a:t>angle at its distal end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This </a:t>
            </a:r>
            <a:r>
              <a:rPr lang="en-US" sz="1800" dirty="0"/>
              <a:t>angle mimics the angle between the aortic root and </a:t>
            </a:r>
            <a:r>
              <a:rPr lang="en-US" sz="1800" dirty="0" smtClean="0"/>
              <a:t>the long </a:t>
            </a:r>
            <a:r>
              <a:rPr lang="en-US" sz="1800" dirty="0"/>
              <a:t>axis of the left ventricle and helps the catheter achieve </a:t>
            </a:r>
            <a:r>
              <a:rPr lang="en-US" sz="1800" dirty="0" smtClean="0"/>
              <a:t>a central </a:t>
            </a:r>
            <a:r>
              <a:rPr lang="en-US" sz="1800" dirty="0"/>
              <a:t>position within the left ventricle.</a:t>
            </a:r>
          </a:p>
        </p:txBody>
      </p:sp>
    </p:spTree>
    <p:extLst>
      <p:ext uri="{BB962C8B-B14F-4D97-AF65-F5344CB8AC3E}">
        <p14:creationId xmlns:p14="http://schemas.microsoft.com/office/powerpoint/2010/main" val="25476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Indications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Contraindications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Preparation </a:t>
            </a:r>
            <a:r>
              <a:rPr lang="en-US" sz="1600" dirty="0"/>
              <a:t>of patient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Access </a:t>
            </a:r>
            <a:r>
              <a:rPr lang="en-US" sz="1600" dirty="0"/>
              <a:t>– techniques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Catheters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Angiographic Views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Interpretation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Complications</a:t>
            </a:r>
            <a:endParaRPr lang="en-US" sz="1600" dirty="0"/>
          </a:p>
          <a:p>
            <a:pPr marL="137160" indent="0">
              <a:lnSpc>
                <a:spcPct val="15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85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2" y="1600200"/>
            <a:ext cx="7894816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5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Straight tip left </a:t>
            </a:r>
            <a:r>
              <a:rPr lang="en-US" sz="2000" dirty="0" err="1" smtClean="0"/>
              <a:t>ventriculographic</a:t>
            </a:r>
            <a:r>
              <a:rPr lang="en-US" sz="2000" dirty="0" smtClean="0"/>
              <a:t> catheters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FF0000"/>
                </a:solidFill>
              </a:rPr>
              <a:t>Sones</a:t>
            </a:r>
            <a:r>
              <a:rPr lang="en-US" sz="1600" dirty="0" smtClean="0">
                <a:solidFill>
                  <a:srgbClr val="FF0000"/>
                </a:solidFill>
              </a:rPr>
              <a:t> catheter</a:t>
            </a:r>
            <a:r>
              <a:rPr lang="en-US" sz="1600" dirty="0" smtClean="0"/>
              <a:t>: </a:t>
            </a:r>
            <a:r>
              <a:rPr lang="en-US" sz="1600" dirty="0"/>
              <a:t>widely used for left </a:t>
            </a:r>
            <a:r>
              <a:rPr lang="en-US" sz="1600" dirty="0" err="1" smtClean="0"/>
              <a:t>ventriculography</a:t>
            </a:r>
            <a:r>
              <a:rPr lang="en-US" sz="1600" dirty="0"/>
              <a:t> </a:t>
            </a:r>
            <a:r>
              <a:rPr lang="en-US" sz="1600" dirty="0" smtClean="0"/>
              <a:t>when </a:t>
            </a:r>
            <a:r>
              <a:rPr lang="en-US" sz="1600" dirty="0"/>
              <a:t>catheterization was performed from the </a:t>
            </a:r>
            <a:r>
              <a:rPr lang="en-US" sz="1600" dirty="0" smtClean="0"/>
              <a:t>brachial approach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uitable </a:t>
            </a:r>
            <a:r>
              <a:rPr lang="en-US" sz="1600" dirty="0"/>
              <a:t>for left </a:t>
            </a:r>
            <a:r>
              <a:rPr lang="en-US" sz="1600" dirty="0" err="1"/>
              <a:t>ventriculography</a:t>
            </a:r>
            <a:r>
              <a:rPr lang="en-US" sz="1600" dirty="0"/>
              <a:t> because it has four </a:t>
            </a:r>
            <a:r>
              <a:rPr lang="en-US" sz="1600" dirty="0" smtClean="0"/>
              <a:t>side holes </a:t>
            </a:r>
            <a:r>
              <a:rPr lang="en-US" sz="1600" dirty="0"/>
              <a:t>in addition to its end hole. This catheter comes in </a:t>
            </a:r>
            <a:r>
              <a:rPr lang="en-US" sz="1600" dirty="0" smtClean="0"/>
              <a:t>5F</a:t>
            </a:r>
            <a:r>
              <a:rPr lang="en-US" sz="1600" dirty="0"/>
              <a:t>, </a:t>
            </a:r>
            <a:r>
              <a:rPr lang="en-US" sz="1600" dirty="0" smtClean="0"/>
              <a:t>6F,7F</a:t>
            </a:r>
            <a:r>
              <a:rPr lang="en-US" sz="1600" dirty="0"/>
              <a:t>, and </a:t>
            </a:r>
            <a:r>
              <a:rPr lang="en-US" sz="1600" dirty="0" smtClean="0"/>
              <a:t>8F </a:t>
            </a:r>
            <a:r>
              <a:rPr lang="en-US" sz="1600" dirty="0"/>
              <a:t>sizes; it tapers to a smaller external diameter </a:t>
            </a:r>
            <a:r>
              <a:rPr lang="en-US" sz="1600" dirty="0" smtClean="0"/>
              <a:t>near its tip.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catheter will accept a 0.035-inch </a:t>
            </a:r>
            <a:r>
              <a:rPr lang="en-US" sz="1600" dirty="0" err="1"/>
              <a:t>guidewire</a:t>
            </a:r>
            <a:r>
              <a:rPr lang="en-US" sz="1600" dirty="0"/>
              <a:t> </a:t>
            </a:r>
            <a:r>
              <a:rPr lang="en-US" sz="1600" dirty="0" smtClean="0"/>
              <a:t>which</a:t>
            </a:r>
            <a:r>
              <a:rPr lang="en-US" sz="1600" dirty="0"/>
              <a:t> </a:t>
            </a:r>
            <a:r>
              <a:rPr lang="en-US" sz="1600" dirty="0" smtClean="0"/>
              <a:t>can </a:t>
            </a:r>
            <a:r>
              <a:rPr lang="en-US" sz="1600" dirty="0"/>
              <a:t>be useful in crossing severely </a:t>
            </a:r>
            <a:r>
              <a:rPr lang="en-US" sz="1600" dirty="0" err="1"/>
              <a:t>stenotic</a:t>
            </a:r>
            <a:r>
              <a:rPr lang="en-US" sz="1600" dirty="0"/>
              <a:t> aortic </a:t>
            </a:r>
            <a:r>
              <a:rPr lang="en-US" sz="1600" dirty="0" smtClean="0"/>
              <a:t>valves.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For left </a:t>
            </a:r>
            <a:r>
              <a:rPr lang="en-US" sz="1600" dirty="0" err="1"/>
              <a:t>ventriculography</a:t>
            </a:r>
            <a:r>
              <a:rPr lang="en-US" sz="1600" dirty="0"/>
              <a:t>, the </a:t>
            </a:r>
            <a:r>
              <a:rPr lang="en-US" sz="1600" dirty="0" err="1" smtClean="0"/>
              <a:t>Sones</a:t>
            </a:r>
            <a:r>
              <a:rPr lang="en-US" sz="1600" dirty="0"/>
              <a:t> </a:t>
            </a:r>
            <a:r>
              <a:rPr lang="en-US" sz="1600" dirty="0" smtClean="0"/>
              <a:t>catheter </a:t>
            </a:r>
            <a:r>
              <a:rPr lang="en-US" sz="1600" dirty="0"/>
              <a:t>should be positioned in an axial orientation (</a:t>
            </a:r>
            <a:r>
              <a:rPr lang="en-US" sz="1600" dirty="0" smtClean="0"/>
              <a:t>parallel to </a:t>
            </a:r>
            <a:r>
              <a:rPr lang="en-US" sz="1600" dirty="0"/>
              <a:t>the ventricular long axis</a:t>
            </a:r>
            <a:r>
              <a:rPr lang="en-US" sz="1600" dirty="0" smtClean="0"/>
              <a:t>), </a:t>
            </a:r>
            <a:r>
              <a:rPr lang="en-US" sz="1600" dirty="0"/>
              <a:t>with its tip midway </a:t>
            </a:r>
            <a:r>
              <a:rPr lang="en-US" sz="1600" dirty="0" smtClean="0"/>
              <a:t>between the </a:t>
            </a:r>
            <a:r>
              <a:rPr lang="en-US" sz="1600" dirty="0"/>
              <a:t>aortic valve and left ventricular apex.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Low injection rates usually </a:t>
            </a:r>
            <a:r>
              <a:rPr lang="en-US" sz="1600" dirty="0"/>
              <a:t>minimize the extent and forcefulness </a:t>
            </a:r>
            <a:r>
              <a:rPr lang="en-US" sz="1600" dirty="0" smtClean="0"/>
              <a:t>of catheter </a:t>
            </a:r>
            <a:r>
              <a:rPr lang="en-US" sz="1600" dirty="0"/>
              <a:t>recoil.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Catheter </a:t>
            </a:r>
            <a:r>
              <a:rPr lang="en-US" sz="1600" dirty="0"/>
              <a:t>recoil may still </a:t>
            </a:r>
            <a:r>
              <a:rPr lang="en-US" sz="1600" dirty="0" smtClean="0"/>
              <a:t>occur with</a:t>
            </a:r>
            <a:r>
              <a:rPr lang="en-US" sz="1600" dirty="0"/>
              <a:t> </a:t>
            </a:r>
            <a:r>
              <a:rPr lang="en-US" sz="1600" dirty="0" smtClean="0"/>
              <a:t>induction </a:t>
            </a:r>
            <a:r>
              <a:rPr lang="en-US" sz="1600" dirty="0"/>
              <a:t>of multiple ventricular </a:t>
            </a:r>
            <a:r>
              <a:rPr lang="en-US" sz="1600" dirty="0" err="1"/>
              <a:t>extrasystoles</a:t>
            </a:r>
            <a:r>
              <a:rPr lang="en-US" sz="1600" dirty="0"/>
              <a:t> and </a:t>
            </a:r>
            <a:r>
              <a:rPr lang="en-US" sz="1600" dirty="0" smtClean="0"/>
              <a:t>potential danger </a:t>
            </a:r>
            <a:r>
              <a:rPr lang="en-US" sz="1600" dirty="0"/>
              <a:t>of </a:t>
            </a:r>
            <a:r>
              <a:rPr lang="en-US" sz="1600" dirty="0" err="1"/>
              <a:t>endocardial</a:t>
            </a:r>
            <a:r>
              <a:rPr lang="en-US" sz="1600" dirty="0"/>
              <a:t> staining</a:t>
            </a:r>
          </a:p>
        </p:txBody>
      </p:sp>
    </p:spTree>
    <p:extLst>
      <p:ext uri="{BB962C8B-B14F-4D97-AF65-F5344CB8AC3E}">
        <p14:creationId xmlns:p14="http://schemas.microsoft.com/office/powerpoint/2010/main" val="15636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</a:rPr>
              <a:t>NIH</a:t>
            </a:r>
            <a:r>
              <a:rPr lang="en-US" sz="1600" dirty="0"/>
              <a:t> and </a:t>
            </a:r>
            <a:r>
              <a:rPr lang="en-US" sz="1600" dirty="0" err="1">
                <a:solidFill>
                  <a:srgbClr val="FF0000"/>
                </a:solidFill>
              </a:rPr>
              <a:t>Eppendorf</a:t>
            </a:r>
            <a:r>
              <a:rPr lang="en-US" sz="1600" dirty="0"/>
              <a:t> catheters have multiple </a:t>
            </a:r>
            <a:r>
              <a:rPr lang="en-US" sz="1600" dirty="0" smtClean="0"/>
              <a:t>side holes </a:t>
            </a:r>
            <a:r>
              <a:rPr lang="en-US" sz="1600" dirty="0"/>
              <a:t>and no end </a:t>
            </a:r>
            <a:r>
              <a:rPr lang="en-US" sz="1600" dirty="0" smtClean="0"/>
              <a:t>hole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They </a:t>
            </a:r>
            <a:r>
              <a:rPr lang="en-US" sz="1600" dirty="0"/>
              <a:t>are easily </a:t>
            </a:r>
            <a:r>
              <a:rPr lang="en-US" sz="1600" dirty="0" smtClean="0"/>
              <a:t>inserted through </a:t>
            </a:r>
            <a:r>
              <a:rPr lang="en-US" sz="1600" dirty="0"/>
              <a:t>an </a:t>
            </a:r>
            <a:r>
              <a:rPr lang="en-US" sz="1600" dirty="0" err="1"/>
              <a:t>arteriotomy</a:t>
            </a:r>
            <a:r>
              <a:rPr lang="en-US" sz="1600" dirty="0"/>
              <a:t> (by the brachial approach) or </a:t>
            </a:r>
            <a:r>
              <a:rPr lang="en-US" sz="1600" dirty="0" err="1" smtClean="0"/>
              <a:t>percutaneously</a:t>
            </a:r>
            <a:r>
              <a:rPr lang="en-US" sz="1600" dirty="0"/>
              <a:t> </a:t>
            </a:r>
            <a:r>
              <a:rPr lang="en-US" sz="1600" dirty="0" smtClean="0"/>
              <a:t>through </a:t>
            </a:r>
            <a:r>
              <a:rPr lang="en-US" sz="1600" dirty="0"/>
              <a:t>a femoral arterial sheath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The NIH and </a:t>
            </a:r>
            <a:r>
              <a:rPr lang="en-US" sz="1600" dirty="0" err="1"/>
              <a:t>Eppendorf</a:t>
            </a:r>
            <a:r>
              <a:rPr lang="en-US" sz="1600" dirty="0"/>
              <a:t> can be gently </a:t>
            </a:r>
            <a:r>
              <a:rPr lang="en-US" sz="1600" dirty="0" smtClean="0"/>
              <a:t>prolapsed across </a:t>
            </a:r>
            <a:r>
              <a:rPr lang="en-US" sz="1600" dirty="0"/>
              <a:t>the aortic </a:t>
            </a:r>
            <a:r>
              <a:rPr lang="en-US" sz="1600" dirty="0" smtClean="0"/>
              <a:t>valve, but </a:t>
            </a:r>
            <a:r>
              <a:rPr lang="en-US" sz="1600" dirty="0"/>
              <a:t>of course cannot be </a:t>
            </a:r>
            <a:r>
              <a:rPr lang="en-US" sz="1600" dirty="0" smtClean="0"/>
              <a:t>aided by </a:t>
            </a:r>
            <a:r>
              <a:rPr lang="en-US" sz="1600" dirty="0"/>
              <a:t>a leading </a:t>
            </a:r>
            <a:r>
              <a:rPr lang="en-US" sz="1600" dirty="0" err="1"/>
              <a:t>guidewire</a:t>
            </a:r>
            <a:r>
              <a:rPr lang="en-US" sz="1600" dirty="0"/>
              <a:t> because of the lack of an end hole.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The </a:t>
            </a:r>
            <a:r>
              <a:rPr lang="en-US" sz="1600" dirty="0" err="1">
                <a:solidFill>
                  <a:srgbClr val="FF0000"/>
                </a:solidFill>
              </a:rPr>
              <a:t>Cordis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NIH </a:t>
            </a:r>
            <a:r>
              <a:rPr lang="en-US" sz="1600" dirty="0" smtClean="0"/>
              <a:t>(polyurethane</a:t>
            </a:r>
            <a:r>
              <a:rPr lang="en-US" sz="1600" dirty="0"/>
              <a:t>) and </a:t>
            </a:r>
            <a:r>
              <a:rPr lang="en-US" sz="1600" dirty="0">
                <a:solidFill>
                  <a:srgbClr val="FF0000"/>
                </a:solidFill>
              </a:rPr>
              <a:t>Cook NIH </a:t>
            </a:r>
            <a:r>
              <a:rPr lang="en-US" sz="1600" dirty="0" err="1">
                <a:solidFill>
                  <a:srgbClr val="FF0000"/>
                </a:solidFill>
              </a:rPr>
              <a:t>Torcon</a:t>
            </a:r>
            <a:r>
              <a:rPr lang="en-US" sz="1600" dirty="0">
                <a:solidFill>
                  <a:srgbClr val="FF0000"/>
                </a:solidFill>
              </a:rPr>
              <a:t> blue</a:t>
            </a:r>
            <a:r>
              <a:rPr lang="en-US" sz="1600" dirty="0"/>
              <a:t> (</a:t>
            </a:r>
            <a:r>
              <a:rPr lang="en-US" sz="1600" dirty="0" smtClean="0"/>
              <a:t>polyethylene) catheters </a:t>
            </a:r>
            <a:r>
              <a:rPr lang="en-US" sz="1600" dirty="0"/>
              <a:t>are relatively soft and unlikely to cause </a:t>
            </a:r>
            <a:r>
              <a:rPr lang="en-US" sz="1600" dirty="0" smtClean="0"/>
              <a:t>dissection or perforation.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>
                <a:solidFill>
                  <a:srgbClr val="FF0000"/>
                </a:solidFill>
              </a:rPr>
              <a:t>Lehman</a:t>
            </a:r>
            <a:r>
              <a:rPr lang="en-US" sz="1600" dirty="0"/>
              <a:t> </a:t>
            </a:r>
            <a:r>
              <a:rPr lang="en-US" sz="1600" dirty="0" err="1"/>
              <a:t>ventriculographic</a:t>
            </a:r>
            <a:r>
              <a:rPr lang="en-US" sz="1600" dirty="0"/>
              <a:t> catheter has a tapered </a:t>
            </a:r>
            <a:r>
              <a:rPr lang="en-US" sz="1600" dirty="0" smtClean="0"/>
              <a:t>closed tip </a:t>
            </a:r>
            <a:r>
              <a:rPr lang="en-US" sz="1600" dirty="0"/>
              <a:t>that extends beyond the multiple side holes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tapered tip may assist the operator in manipulating </a:t>
            </a:r>
            <a:r>
              <a:rPr lang="en-US" sz="1600" dirty="0" smtClean="0"/>
              <a:t>the catheter </a:t>
            </a:r>
            <a:r>
              <a:rPr lang="en-US" sz="1600" dirty="0"/>
              <a:t>through tortuous arteries and across a </a:t>
            </a:r>
            <a:r>
              <a:rPr lang="en-US" sz="1600" dirty="0" err="1"/>
              <a:t>stenotic</a:t>
            </a:r>
            <a:r>
              <a:rPr lang="en-US" sz="1600" dirty="0"/>
              <a:t> </a:t>
            </a:r>
            <a:r>
              <a:rPr lang="en-US" sz="1600" dirty="0" smtClean="0"/>
              <a:t>aortic valve.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Once </a:t>
            </a:r>
            <a:r>
              <a:rPr lang="en-US" sz="1600" dirty="0"/>
              <a:t>in the left </a:t>
            </a:r>
            <a:r>
              <a:rPr lang="en-US" sz="1600" dirty="0" smtClean="0"/>
              <a:t>ventricle, </a:t>
            </a:r>
            <a:r>
              <a:rPr lang="en-US" sz="1600" dirty="0"/>
              <a:t>the tip lessens the </a:t>
            </a:r>
            <a:r>
              <a:rPr lang="en-US" sz="1600" dirty="0" smtClean="0"/>
              <a:t>likelihood of </a:t>
            </a:r>
            <a:r>
              <a:rPr lang="en-US" sz="1600" dirty="0" err="1"/>
              <a:t>endocardial</a:t>
            </a:r>
            <a:r>
              <a:rPr lang="en-US" sz="1600" dirty="0"/>
              <a:t> </a:t>
            </a:r>
            <a:r>
              <a:rPr lang="en-US" sz="1600" dirty="0" smtClean="0"/>
              <a:t>staining, </a:t>
            </a:r>
            <a:r>
              <a:rPr lang="en-US" sz="1600" dirty="0"/>
              <a:t>but may increase the chance of </a:t>
            </a:r>
            <a:r>
              <a:rPr lang="en-US" sz="1600" dirty="0" smtClean="0"/>
              <a:t>ventricular </a:t>
            </a:r>
            <a:r>
              <a:rPr lang="en-US" sz="1600" dirty="0" err="1" smtClean="0"/>
              <a:t>ectopy</a:t>
            </a:r>
            <a:r>
              <a:rPr lang="en-US" sz="1600" dirty="0" smtClean="0"/>
              <a:t> </a:t>
            </a:r>
            <a:r>
              <a:rPr lang="en-US" sz="1600" dirty="0"/>
              <a:t>during the </a:t>
            </a:r>
            <a:r>
              <a:rPr lang="en-US" sz="1600" dirty="0" smtClean="0"/>
              <a:t>injection </a:t>
            </a:r>
            <a:r>
              <a:rPr lang="en-US" sz="1600" dirty="0"/>
              <a:t>of contrast material.</a:t>
            </a:r>
          </a:p>
        </p:txBody>
      </p:sp>
    </p:spTree>
    <p:extLst>
      <p:ext uri="{BB962C8B-B14F-4D97-AF65-F5344CB8AC3E}">
        <p14:creationId xmlns:p14="http://schemas.microsoft.com/office/powerpoint/2010/main" val="33107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Balloon tip </a:t>
            </a:r>
            <a:r>
              <a:rPr lang="en-US" sz="2000" dirty="0" err="1" smtClean="0"/>
              <a:t>ventriculographic</a:t>
            </a:r>
            <a:r>
              <a:rPr lang="en-US" sz="2000" dirty="0" smtClean="0"/>
              <a:t> catheters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3352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Berman angiographic catheter is a balloon tip catheter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A</a:t>
            </a:r>
            <a:r>
              <a:rPr lang="en-US" sz="1600" dirty="0" smtClean="0"/>
              <a:t>vailable </a:t>
            </a:r>
            <a:r>
              <a:rPr lang="en-US" sz="1600" dirty="0"/>
              <a:t>in 4F, 5F, 6F, 7F, and </a:t>
            </a:r>
            <a:r>
              <a:rPr lang="en-US" sz="1600" dirty="0" smtClean="0"/>
              <a:t>8F </a:t>
            </a:r>
            <a:r>
              <a:rPr lang="en-US" sz="1600" dirty="0" smtClean="0"/>
              <a:t>sizes.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U</a:t>
            </a:r>
            <a:r>
              <a:rPr lang="en-US" sz="1600" dirty="0" smtClean="0"/>
              <a:t>sed </a:t>
            </a:r>
            <a:r>
              <a:rPr lang="en-US" sz="1600" dirty="0"/>
              <a:t>for right </a:t>
            </a:r>
            <a:r>
              <a:rPr lang="en-US" sz="1600" dirty="0" err="1"/>
              <a:t>ventriculography</a:t>
            </a:r>
            <a:r>
              <a:rPr lang="en-US" sz="1600" dirty="0"/>
              <a:t>, </a:t>
            </a:r>
            <a:r>
              <a:rPr lang="en-US" sz="1600" dirty="0" smtClean="0"/>
              <a:t>pulmonary angiography</a:t>
            </a:r>
            <a:r>
              <a:rPr lang="en-US" sz="1600" dirty="0"/>
              <a:t>, peripheral angiography, and in the reverse </a:t>
            </a:r>
            <a:r>
              <a:rPr lang="en-US" sz="1600" dirty="0" smtClean="0"/>
              <a:t>configuration for </a:t>
            </a:r>
            <a:r>
              <a:rPr lang="en-US" sz="1600" dirty="0"/>
              <a:t>balloon occlusion </a:t>
            </a:r>
            <a:r>
              <a:rPr lang="en-US" sz="1600" dirty="0" smtClean="0"/>
              <a:t>angiography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The balloon tip provides the advantage of easier </a:t>
            </a:r>
            <a:r>
              <a:rPr lang="en-US" sz="1600" dirty="0" smtClean="0"/>
              <a:t>advancement in </a:t>
            </a:r>
            <a:r>
              <a:rPr lang="en-US" sz="1600" dirty="0"/>
              <a:t>the right ventricle or in the pulmonary artery, and by </a:t>
            </a:r>
            <a:r>
              <a:rPr lang="en-US" sz="1600" dirty="0" smtClean="0"/>
              <a:t>keeping the </a:t>
            </a:r>
            <a:r>
              <a:rPr lang="en-US" sz="1600" dirty="0"/>
              <a:t>catheter and side holes away from the </a:t>
            </a:r>
            <a:r>
              <a:rPr lang="en-US" sz="1600" dirty="0" smtClean="0"/>
              <a:t>endocardium, it </a:t>
            </a:r>
            <a:r>
              <a:rPr lang="en-US" sz="1600" dirty="0"/>
              <a:t>can reduce the risk of myocardial staining and </a:t>
            </a:r>
            <a:r>
              <a:rPr lang="en-US" sz="1600" dirty="0" smtClean="0"/>
              <a:t>ventricular arrhythmias</a:t>
            </a:r>
            <a:r>
              <a:rPr lang="en-US" sz="1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00550"/>
            <a:ext cx="77835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5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Crossing the aortic valve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After measurement of the ascending aortic </a:t>
            </a:r>
            <a:r>
              <a:rPr lang="en-US" sz="1600" dirty="0" smtClean="0"/>
              <a:t>pressure, </a:t>
            </a:r>
            <a:r>
              <a:rPr lang="en-US" sz="1600" dirty="0"/>
              <a:t>the </a:t>
            </a:r>
            <a:r>
              <a:rPr lang="en-US" sz="1600" dirty="0" smtClean="0"/>
              <a:t>pigtail catheter </a:t>
            </a:r>
            <a:r>
              <a:rPr lang="en-US" sz="1600" dirty="0"/>
              <a:t>is then advanced across the aortic valve and </a:t>
            </a:r>
            <a:r>
              <a:rPr lang="en-US" sz="1600" dirty="0" smtClean="0"/>
              <a:t>into the </a:t>
            </a:r>
            <a:r>
              <a:rPr lang="en-US" sz="1600" dirty="0"/>
              <a:t>left ventricle.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If </a:t>
            </a:r>
            <a:r>
              <a:rPr lang="en-US" sz="1600" dirty="0"/>
              <a:t>the aortic valve is normal and the </a:t>
            </a:r>
            <a:r>
              <a:rPr lang="en-US" sz="1600" dirty="0" smtClean="0"/>
              <a:t>pigtail is </a:t>
            </a:r>
            <a:r>
              <a:rPr lang="en-US" sz="1600" dirty="0"/>
              <a:t>oriented correctly, it will usually cross the valve directly.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In</a:t>
            </a:r>
            <a:r>
              <a:rPr lang="en-US" sz="1600" dirty="0"/>
              <a:t> </a:t>
            </a:r>
            <a:r>
              <a:rPr lang="en-US" sz="1600" dirty="0" smtClean="0"/>
              <a:t>many cases it </a:t>
            </a:r>
            <a:r>
              <a:rPr lang="en-US" sz="1600" dirty="0"/>
              <a:t>may be necessary to advance the </a:t>
            </a:r>
            <a:r>
              <a:rPr lang="en-US" sz="1600" dirty="0" smtClean="0"/>
              <a:t>pigtail down </a:t>
            </a:r>
            <a:r>
              <a:rPr lang="en-US" sz="1600" dirty="0"/>
              <a:t>into one of the sinuses of </a:t>
            </a:r>
            <a:r>
              <a:rPr lang="en-US" sz="1600" dirty="0" err="1"/>
              <a:t>Valsalva</a:t>
            </a:r>
            <a:r>
              <a:rPr lang="en-US" sz="1600" dirty="0"/>
              <a:t> to form a </a:t>
            </a:r>
            <a:r>
              <a:rPr lang="en-US" sz="1600" dirty="0" smtClean="0"/>
              <a:t>secondary loop.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As </a:t>
            </a:r>
            <a:r>
              <a:rPr lang="en-US" sz="1600" dirty="0"/>
              <a:t>the catheter is withdrawn </a:t>
            </a:r>
            <a:r>
              <a:rPr lang="en-US" sz="1600" dirty="0" smtClean="0"/>
              <a:t>slowly, this </a:t>
            </a:r>
            <a:r>
              <a:rPr lang="en-US" sz="1600" dirty="0"/>
              <a:t>loop will open to span the full diameter of the aorta, </a:t>
            </a:r>
            <a:r>
              <a:rPr lang="en-US" sz="1600" dirty="0" smtClean="0"/>
              <a:t>at which </a:t>
            </a:r>
            <a:r>
              <a:rPr lang="en-US" sz="1600" dirty="0"/>
              <a:t>point a very subtle further withdrawal will often </a:t>
            </a:r>
            <a:r>
              <a:rPr lang="en-US" sz="1600" dirty="0" smtClean="0"/>
              <a:t>cause the </a:t>
            </a:r>
            <a:r>
              <a:rPr lang="en-US" sz="1600" dirty="0"/>
              <a:t>pigtail to fall across the </a:t>
            </a:r>
            <a:r>
              <a:rPr lang="en-US" sz="1600" dirty="0" smtClean="0"/>
              <a:t>valve.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95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If significant aortic stenosis is present, the pigtail must </a:t>
            </a:r>
            <a:r>
              <a:rPr lang="en-US" sz="1600" dirty="0" smtClean="0"/>
              <a:t>be advanced </a:t>
            </a:r>
            <a:r>
              <a:rPr lang="en-US" sz="1600" dirty="0"/>
              <a:t>across the valve with the aid of a straight </a:t>
            </a:r>
            <a:r>
              <a:rPr lang="en-US" sz="1600" dirty="0" smtClean="0"/>
              <a:t>0.038-inch</a:t>
            </a:r>
            <a:r>
              <a:rPr lang="en-US" sz="1600" dirty="0"/>
              <a:t> </a:t>
            </a:r>
            <a:r>
              <a:rPr lang="en-US" sz="1600" dirty="0" err="1" smtClean="0"/>
              <a:t>guidewire</a:t>
            </a:r>
            <a:r>
              <a:rPr lang="en-US" sz="16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Approximately </a:t>
            </a:r>
            <a:r>
              <a:rPr lang="en-US" sz="1600" dirty="0"/>
              <a:t>6 c</a:t>
            </a:r>
            <a:r>
              <a:rPr lang="en-US" sz="1600" dirty="0" smtClean="0"/>
              <a:t>m </a:t>
            </a:r>
            <a:r>
              <a:rPr lang="en-US" sz="1600" dirty="0"/>
              <a:t>of the </a:t>
            </a:r>
            <a:r>
              <a:rPr lang="en-US" sz="1600" dirty="0" err="1"/>
              <a:t>guidewire</a:t>
            </a:r>
            <a:r>
              <a:rPr lang="en-US" sz="1600" dirty="0"/>
              <a:t> is </a:t>
            </a:r>
            <a:r>
              <a:rPr lang="en-US" sz="1600" dirty="0" smtClean="0"/>
              <a:t>advanced beyond </a:t>
            </a:r>
            <a:r>
              <a:rPr lang="en-US" sz="1600" dirty="0"/>
              <a:t>the end of the pigtail catheter, and the catheter </a:t>
            </a:r>
            <a:r>
              <a:rPr lang="en-US" sz="1600" dirty="0" smtClean="0"/>
              <a:t>is withdrawn </a:t>
            </a:r>
            <a:r>
              <a:rPr lang="en-US" sz="1600" dirty="0"/>
              <a:t>slightly until the tip of the </a:t>
            </a:r>
            <a:r>
              <a:rPr lang="en-US" sz="1600" dirty="0" err="1"/>
              <a:t>guidewire</a:t>
            </a:r>
            <a:r>
              <a:rPr lang="en-US" sz="1600" dirty="0"/>
              <a:t> is </a:t>
            </a:r>
            <a:r>
              <a:rPr lang="en-US" sz="1600" dirty="0" smtClean="0"/>
              <a:t>leading.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position of the tip of the </a:t>
            </a:r>
            <a:r>
              <a:rPr lang="en-US" sz="1600" dirty="0" err="1"/>
              <a:t>guidewire</a:t>
            </a:r>
            <a:r>
              <a:rPr lang="en-US" sz="1600" dirty="0"/>
              <a:t> </a:t>
            </a:r>
            <a:r>
              <a:rPr lang="en-US" sz="1600" dirty="0" smtClean="0"/>
              <a:t>within the </a:t>
            </a:r>
            <a:r>
              <a:rPr lang="en-US" sz="1600" dirty="0"/>
              <a:t>aortic root can then be controlled by rotation of the </a:t>
            </a:r>
            <a:r>
              <a:rPr lang="en-US" sz="1600" dirty="0" smtClean="0"/>
              <a:t>pigtail catheter </a:t>
            </a:r>
            <a:r>
              <a:rPr lang="en-US" sz="1600" dirty="0"/>
              <a:t>and adjustment of the amount of wire that </a:t>
            </a:r>
            <a:r>
              <a:rPr lang="en-US" sz="1600" dirty="0" smtClean="0"/>
              <a:t>protrudes; less </a:t>
            </a:r>
            <a:r>
              <a:rPr lang="en-US" sz="1600" dirty="0"/>
              <a:t>wire protruding directs the wire tip more toward the </a:t>
            </a:r>
            <a:r>
              <a:rPr lang="en-US" sz="1600" dirty="0" smtClean="0"/>
              <a:t>left coronary </a:t>
            </a:r>
            <a:r>
              <a:rPr lang="en-US" sz="1600" dirty="0" err="1"/>
              <a:t>ostium</a:t>
            </a:r>
            <a:r>
              <a:rPr lang="en-US" sz="1600" dirty="0"/>
              <a:t>, whereas more wire protruding directs </a:t>
            </a:r>
            <a:r>
              <a:rPr lang="en-US" sz="1600" dirty="0" smtClean="0"/>
              <a:t>the wire </a:t>
            </a:r>
            <a:r>
              <a:rPr lang="en-US" sz="1600" dirty="0"/>
              <a:t>more toward the right coronary </a:t>
            </a:r>
            <a:r>
              <a:rPr lang="en-US" sz="1600" dirty="0" err="1"/>
              <a:t>ostium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With </a:t>
            </a:r>
            <a:r>
              <a:rPr lang="en-US" sz="1600" dirty="0"/>
              <a:t>the </a:t>
            </a:r>
            <a:r>
              <a:rPr lang="en-US" sz="1600" dirty="0" smtClean="0"/>
              <a:t>wire tip </a:t>
            </a:r>
            <a:r>
              <a:rPr lang="en-US" sz="1600" dirty="0"/>
              <a:t>positioned so that it is directed toward the aortic </a:t>
            </a:r>
            <a:r>
              <a:rPr lang="en-US" sz="1600" dirty="0" smtClean="0"/>
              <a:t>orifice, the </a:t>
            </a:r>
            <a:r>
              <a:rPr lang="en-US" sz="1600" dirty="0"/>
              <a:t>tip of the wire usually quivers in the systolic </a:t>
            </a:r>
            <a:r>
              <a:rPr lang="en-US" sz="1600" dirty="0" smtClean="0"/>
              <a:t>jet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Wire and catheter </a:t>
            </a:r>
            <a:r>
              <a:rPr lang="en-US" sz="1600" dirty="0"/>
              <a:t>are then advanced as a unit until the wire crosses </a:t>
            </a:r>
            <a:r>
              <a:rPr lang="en-US" sz="1600" dirty="0" smtClean="0"/>
              <a:t>into the </a:t>
            </a:r>
            <a:r>
              <a:rPr lang="en-US" sz="1600" dirty="0"/>
              <a:t>left ventricle .</a:t>
            </a:r>
          </a:p>
        </p:txBody>
      </p:sp>
    </p:spTree>
    <p:extLst>
      <p:ext uri="{BB962C8B-B14F-4D97-AF65-F5344CB8AC3E}">
        <p14:creationId xmlns:p14="http://schemas.microsoft.com/office/powerpoint/2010/main" val="9702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If promising wire positions are </a:t>
            </a:r>
            <a:r>
              <a:rPr lang="en-US" sz="1600" dirty="0" smtClean="0"/>
              <a:t>not obtained</a:t>
            </a:r>
            <a:r>
              <a:rPr lang="en-US" sz="1600" dirty="0"/>
              <a:t>, the process should be repeated using a </a:t>
            </a:r>
            <a:r>
              <a:rPr lang="en-US" sz="1600" dirty="0" smtClean="0"/>
              <a:t>different catheter</a:t>
            </a:r>
            <a:r>
              <a:rPr lang="en-US" sz="1600" dirty="0"/>
              <a:t>: a left </a:t>
            </a:r>
            <a:r>
              <a:rPr lang="en-US" sz="1600" dirty="0" err="1"/>
              <a:t>Amplatz</a:t>
            </a:r>
            <a:r>
              <a:rPr lang="en-US" sz="1600" dirty="0"/>
              <a:t> (AL l ) catheter if the aortic root is </a:t>
            </a:r>
            <a:r>
              <a:rPr lang="en-US" sz="1600" dirty="0" smtClean="0"/>
              <a:t>normal or </a:t>
            </a:r>
            <a:r>
              <a:rPr lang="en-US" sz="1600" dirty="0"/>
              <a:t>dilated or a </a:t>
            </a:r>
            <a:r>
              <a:rPr lang="en-US" sz="1600" dirty="0" err="1"/>
              <a:t>Judkins</a:t>
            </a:r>
            <a:r>
              <a:rPr lang="en-US" sz="1600" dirty="0"/>
              <a:t> right coronary catheter if the </a:t>
            </a:r>
            <a:r>
              <a:rPr lang="en-US" sz="1600" dirty="0" smtClean="0"/>
              <a:t>aortic root </a:t>
            </a:r>
            <a:r>
              <a:rPr lang="en-US" sz="1600" dirty="0"/>
              <a:t>is unusually </a:t>
            </a:r>
            <a:r>
              <a:rPr lang="en-US" sz="1600" dirty="0" smtClean="0"/>
              <a:t>narrow </a:t>
            </a:r>
            <a:r>
              <a:rPr lang="en-US" sz="1600" dirty="0"/>
              <a:t>together with a straight </a:t>
            </a:r>
            <a:r>
              <a:rPr lang="en-US" sz="1600" dirty="0" smtClean="0"/>
              <a:t>wire.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It is important to note that when crossing the aortic valve </a:t>
            </a:r>
            <a:r>
              <a:rPr lang="en-US" sz="1600" dirty="0" smtClean="0"/>
              <a:t>with catheters </a:t>
            </a:r>
            <a:r>
              <a:rPr lang="en-US" sz="1600" dirty="0"/>
              <a:t>other than the pigtail, a left anterior oblique (</a:t>
            </a:r>
            <a:r>
              <a:rPr lang="en-US" sz="1600" dirty="0" smtClean="0"/>
              <a:t>LAO) or </a:t>
            </a:r>
            <a:r>
              <a:rPr lang="en-US" sz="1600" dirty="0" err="1"/>
              <a:t>anteroposterior</a:t>
            </a:r>
            <a:r>
              <a:rPr lang="en-US" sz="1600" dirty="0"/>
              <a:t> view should be used in order to </a:t>
            </a:r>
            <a:r>
              <a:rPr lang="en-US" sz="1600" dirty="0" smtClean="0"/>
              <a:t>prevent inadvertent </a:t>
            </a:r>
            <a:r>
              <a:rPr lang="en-US" sz="1600" dirty="0"/>
              <a:t>advancement of the straight wire in the </a:t>
            </a:r>
            <a:r>
              <a:rPr lang="en-US" sz="1600" dirty="0" smtClean="0"/>
              <a:t>coronary </a:t>
            </a:r>
            <a:r>
              <a:rPr lang="en-US" sz="1600" dirty="0" err="1" smtClean="0"/>
              <a:t>ostium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Once </a:t>
            </a:r>
            <a:r>
              <a:rPr lang="en-US" sz="1600" dirty="0"/>
              <a:t>the tip of the wire has crossed the valve , </a:t>
            </a:r>
            <a:r>
              <a:rPr lang="en-US" sz="1600" dirty="0" smtClean="0"/>
              <a:t>the RAO </a:t>
            </a:r>
            <a:r>
              <a:rPr lang="en-US" sz="1600" dirty="0"/>
              <a:t>angle should be used to visualize the position of the </a:t>
            </a:r>
            <a:r>
              <a:rPr lang="en-US" sz="1600" dirty="0" smtClean="0"/>
              <a:t>wire in </a:t>
            </a:r>
            <a:r>
              <a:rPr lang="en-US" sz="1600" dirty="0"/>
              <a:t>the ventricular cavity and prevent </a:t>
            </a:r>
            <a:r>
              <a:rPr lang="en-US" sz="1600" dirty="0" smtClean="0"/>
              <a:t>perforations.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Once the catheter </a:t>
            </a:r>
            <a:r>
              <a:rPr lang="en-US" sz="1600" dirty="0"/>
              <a:t>is in the left ventricle, the wire is immediately </a:t>
            </a:r>
            <a:r>
              <a:rPr lang="en-US" sz="1600" dirty="0" smtClean="0"/>
              <a:t>withdrawn and </a:t>
            </a:r>
            <a:r>
              <a:rPr lang="en-US" sz="1600" dirty="0"/>
              <a:t>the catheter is aspirated vigorously, flushed, </a:t>
            </a:r>
            <a:r>
              <a:rPr lang="en-US" sz="1600" dirty="0" smtClean="0"/>
              <a:t>and hooked </a:t>
            </a:r>
            <a:r>
              <a:rPr lang="en-US" sz="1600" dirty="0"/>
              <a:t>up for pressure monitoring, so that a gradient can </a:t>
            </a:r>
            <a:r>
              <a:rPr lang="en-US" sz="1600" dirty="0" smtClean="0"/>
              <a:t>be measured </a:t>
            </a:r>
            <a:r>
              <a:rPr lang="en-US" sz="1600" dirty="0"/>
              <a:t>even if the catheter is rapidly </a:t>
            </a:r>
            <a:r>
              <a:rPr lang="en-US" sz="1600" dirty="0" smtClean="0"/>
              <a:t>ejected </a:t>
            </a:r>
            <a:r>
              <a:rPr lang="en-US" sz="1600" dirty="0"/>
              <a:t>from the </a:t>
            </a:r>
            <a:r>
              <a:rPr lang="en-US" sz="1600" dirty="0" smtClean="0"/>
              <a:t>left ventricle </a:t>
            </a:r>
            <a:r>
              <a:rPr lang="en-US" sz="1600" dirty="0"/>
              <a:t>or must be withdrawn because of </a:t>
            </a:r>
            <a:r>
              <a:rPr lang="en-US" sz="1600" dirty="0" smtClean="0"/>
              <a:t>arrhythmias.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57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same approach applies to retrograde </a:t>
            </a:r>
            <a:r>
              <a:rPr lang="en-US" sz="1600" dirty="0" smtClean="0"/>
              <a:t>catheterization across </a:t>
            </a:r>
            <a:r>
              <a:rPr lang="en-US" sz="1600" dirty="0"/>
              <a:t>a porcine aortic valve prosthesis , although it </a:t>
            </a:r>
            <a:r>
              <a:rPr lang="en-US" sz="1600" dirty="0" smtClean="0"/>
              <a:t>is more </a:t>
            </a:r>
            <a:r>
              <a:rPr lang="en-US" sz="1600" dirty="0"/>
              <a:t>common to use a </a:t>
            </a:r>
            <a:r>
              <a:rPr lang="en-US" sz="1600" dirty="0" smtClean="0"/>
              <a:t>J-tip </a:t>
            </a:r>
            <a:r>
              <a:rPr lang="en-US" sz="1600" dirty="0" err="1"/>
              <a:t>guidewire</a:t>
            </a:r>
            <a:r>
              <a:rPr lang="en-US" sz="1600" dirty="0"/>
              <a:t> to help avoid </a:t>
            </a:r>
            <a:r>
              <a:rPr lang="en-US" sz="1600" dirty="0" smtClean="0"/>
              <a:t>the area </a:t>
            </a:r>
            <a:r>
              <a:rPr lang="en-US" sz="1600" dirty="0"/>
              <a:t>between the support struts and the aortic wall.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Ball</a:t>
            </a:r>
            <a:r>
              <a:rPr lang="en-US" sz="1600" dirty="0"/>
              <a:t> </a:t>
            </a:r>
            <a:r>
              <a:rPr lang="en-US" sz="1600" dirty="0" smtClean="0"/>
              <a:t>valves </a:t>
            </a:r>
            <a:r>
              <a:rPr lang="en-US" sz="1600" dirty="0"/>
              <a:t>(Starr-Edwards) can be crossed retrograde </a:t>
            </a:r>
            <a:r>
              <a:rPr lang="en-US" sz="1600" dirty="0" smtClean="0"/>
              <a:t>with this </a:t>
            </a:r>
            <a:r>
              <a:rPr lang="en-US" sz="1600" dirty="0"/>
              <a:t>approach, but use of a small (4F or 5F) catheter </a:t>
            </a:r>
            <a:r>
              <a:rPr lang="en-US" sz="1600" dirty="0" smtClean="0"/>
              <a:t>will minimize </a:t>
            </a:r>
            <a:r>
              <a:rPr lang="en-US" sz="1600" dirty="0"/>
              <a:t>the amount of aortic regurgitation resulting </a:t>
            </a:r>
            <a:r>
              <a:rPr lang="en-US" sz="1600" dirty="0" smtClean="0"/>
              <a:t>from catheter </a:t>
            </a:r>
            <a:r>
              <a:rPr lang="en-US" sz="1600" dirty="0"/>
              <a:t>interference with diastolic ball seating.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Tilting</a:t>
            </a:r>
            <a:r>
              <a:rPr lang="en-US" sz="1600" dirty="0"/>
              <a:t> </a:t>
            </a:r>
            <a:r>
              <a:rPr lang="en-US" sz="1600" dirty="0" smtClean="0"/>
              <a:t>disc </a:t>
            </a:r>
            <a:r>
              <a:rPr lang="en-US" sz="1600" dirty="0"/>
              <a:t>valves (</a:t>
            </a:r>
            <a:r>
              <a:rPr lang="en-US" sz="1600" dirty="0" smtClean="0"/>
              <a:t>Bjork-</a:t>
            </a:r>
            <a:r>
              <a:rPr lang="en-US" sz="1600" dirty="0" err="1" smtClean="0"/>
              <a:t>Shiley</a:t>
            </a:r>
            <a:r>
              <a:rPr lang="en-US" sz="1600" dirty="0"/>
              <a:t>, St. Jude , </a:t>
            </a:r>
            <a:r>
              <a:rPr lang="en-US" sz="1600" dirty="0" err="1" smtClean="0"/>
              <a:t>Carbomedics</a:t>
            </a:r>
            <a:r>
              <a:rPr lang="en-US" sz="1600" dirty="0" smtClean="0"/>
              <a:t>)</a:t>
            </a:r>
            <a:r>
              <a:rPr lang="en-US" sz="1600" dirty="0"/>
              <a:t> </a:t>
            </a:r>
            <a:r>
              <a:rPr lang="en-US" sz="1600" dirty="0" smtClean="0"/>
              <a:t>should </a:t>
            </a:r>
            <a:r>
              <a:rPr lang="en-US" sz="1600" dirty="0"/>
              <a:t>not be crossed retrograde because of the potential </a:t>
            </a:r>
            <a:r>
              <a:rPr lang="en-US" sz="1600" dirty="0" smtClean="0"/>
              <a:t>for producing </a:t>
            </a:r>
            <a:r>
              <a:rPr lang="en-US" sz="1600" dirty="0"/>
              <a:t>torrential aortic regurgitation, catheter </a:t>
            </a:r>
            <a:r>
              <a:rPr lang="en-US" sz="1600" dirty="0" smtClean="0"/>
              <a:t>entrapment, or </a:t>
            </a:r>
            <a:r>
              <a:rPr lang="en-US" sz="1600" dirty="0"/>
              <a:t>even disc dislodgement if the catheter passes </a:t>
            </a:r>
            <a:r>
              <a:rPr lang="en-US" sz="1600" dirty="0" smtClean="0"/>
              <a:t>across the </a:t>
            </a:r>
            <a:r>
              <a:rPr lang="en-US" sz="1600" dirty="0"/>
              <a:t>smaller (minor) orifice.</a:t>
            </a:r>
          </a:p>
        </p:txBody>
      </p:sp>
    </p:spTree>
    <p:extLst>
      <p:ext uri="{BB962C8B-B14F-4D97-AF65-F5344CB8AC3E}">
        <p14:creationId xmlns:p14="http://schemas.microsoft.com/office/powerpoint/2010/main" val="9627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Injection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Adequate </a:t>
            </a:r>
            <a:r>
              <a:rPr lang="en-US" sz="1600" dirty="0" err="1"/>
              <a:t>opacification</a:t>
            </a:r>
            <a:r>
              <a:rPr lang="en-US" sz="1600" dirty="0"/>
              <a:t> of either ventricle is </a:t>
            </a:r>
            <a:r>
              <a:rPr lang="en-US" sz="1600" dirty="0" smtClean="0"/>
              <a:t>accomplished only </a:t>
            </a:r>
            <a:r>
              <a:rPr lang="en-US" sz="1600" dirty="0"/>
              <a:t>if a large amount of contrast material is delivered in </a:t>
            </a:r>
            <a:r>
              <a:rPr lang="en-US" sz="1600" dirty="0" smtClean="0"/>
              <a:t>a short </a:t>
            </a:r>
            <a:r>
              <a:rPr lang="en-US" sz="1600" dirty="0"/>
              <a:t>period of time.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Satisfactory </a:t>
            </a:r>
            <a:r>
              <a:rPr lang="en-US" sz="1600" dirty="0" err="1"/>
              <a:t>opacification</a:t>
            </a:r>
            <a:r>
              <a:rPr lang="en-US" sz="1600" dirty="0"/>
              <a:t> </a:t>
            </a:r>
            <a:r>
              <a:rPr lang="en-US" sz="1600" dirty="0" smtClean="0"/>
              <a:t>of the </a:t>
            </a:r>
            <a:r>
              <a:rPr lang="en-US" sz="1600" dirty="0"/>
              <a:t>left ventricle can sometimes be achieved by </a:t>
            </a:r>
            <a:r>
              <a:rPr lang="en-US" sz="1600" dirty="0" smtClean="0"/>
              <a:t>injection of contrast </a:t>
            </a:r>
            <a:r>
              <a:rPr lang="en-US" sz="1600" dirty="0"/>
              <a:t>material into the left </a:t>
            </a:r>
            <a:r>
              <a:rPr lang="en-US" sz="1600" dirty="0" smtClean="0"/>
              <a:t>atrium - requires trans-</a:t>
            </a:r>
            <a:r>
              <a:rPr lang="en-US" sz="1600" dirty="0" err="1" smtClean="0"/>
              <a:t>septal</a:t>
            </a:r>
            <a:r>
              <a:rPr lang="en-US" sz="1600" dirty="0"/>
              <a:t> </a:t>
            </a:r>
            <a:r>
              <a:rPr lang="en-US" sz="1600" dirty="0" smtClean="0"/>
              <a:t>catheterization</a:t>
            </a:r>
            <a:r>
              <a:rPr lang="en-US" sz="1600" dirty="0"/>
              <a:t>, does not allow evaluation of mitral </a:t>
            </a:r>
            <a:r>
              <a:rPr lang="en-US" sz="1600" dirty="0" err="1" smtClean="0"/>
              <a:t>valvular</a:t>
            </a:r>
            <a:r>
              <a:rPr lang="en-US" sz="1600" dirty="0"/>
              <a:t> </a:t>
            </a:r>
            <a:r>
              <a:rPr lang="en-US" sz="1600" dirty="0" smtClean="0"/>
              <a:t>incompetence</a:t>
            </a:r>
            <a:r>
              <a:rPr lang="en-US" sz="1600" dirty="0"/>
              <a:t>, and may obscure the basal portion of </a:t>
            </a:r>
            <a:r>
              <a:rPr lang="en-US" sz="1600" dirty="0" smtClean="0"/>
              <a:t>the left </a:t>
            </a:r>
            <a:r>
              <a:rPr lang="en-US" sz="1600" dirty="0"/>
              <a:t>ventricle and the aortic </a:t>
            </a:r>
            <a:r>
              <a:rPr lang="en-US" sz="1600" dirty="0" smtClean="0"/>
              <a:t>valve.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Similarly</a:t>
            </a:r>
            <a:r>
              <a:rPr lang="en-US" sz="1600" dirty="0"/>
              <a:t>, the left </a:t>
            </a:r>
            <a:r>
              <a:rPr lang="en-US" sz="1600" dirty="0" smtClean="0"/>
              <a:t>ventricle may </a:t>
            </a:r>
            <a:r>
              <a:rPr lang="en-US" sz="1600" dirty="0"/>
              <a:t>be </a:t>
            </a:r>
            <a:r>
              <a:rPr lang="en-US" sz="1600" dirty="0" err="1"/>
              <a:t>opacified</a:t>
            </a:r>
            <a:r>
              <a:rPr lang="en-US" sz="1600" dirty="0"/>
              <a:t> by aortography in patients with </a:t>
            </a:r>
            <a:r>
              <a:rPr lang="en-US" sz="1600" dirty="0" smtClean="0"/>
              <a:t>significant aortic </a:t>
            </a:r>
            <a:r>
              <a:rPr lang="en-US" sz="1600" dirty="0"/>
              <a:t>regurgitation, and the right ventricle may be </a:t>
            </a:r>
            <a:r>
              <a:rPr lang="en-US" sz="1600" dirty="0" err="1" smtClean="0"/>
              <a:t>opacified</a:t>
            </a:r>
            <a:r>
              <a:rPr lang="en-US" sz="1600" dirty="0"/>
              <a:t> </a:t>
            </a:r>
            <a:r>
              <a:rPr lang="en-US" sz="1600" dirty="0" smtClean="0"/>
              <a:t>by injecting </a:t>
            </a:r>
            <a:r>
              <a:rPr lang="en-US" sz="1600" dirty="0"/>
              <a:t>contrast material into the venae </a:t>
            </a:r>
            <a:r>
              <a:rPr lang="en-US" sz="1600" dirty="0" err="1"/>
              <a:t>cavae</a:t>
            </a:r>
            <a:r>
              <a:rPr lang="en-US" sz="1600" dirty="0"/>
              <a:t> or </a:t>
            </a:r>
            <a:r>
              <a:rPr lang="en-US" sz="1600" dirty="0" smtClean="0"/>
              <a:t>right atrium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best approach to </a:t>
            </a:r>
            <a:r>
              <a:rPr lang="en-US" sz="1600" dirty="0" err="1"/>
              <a:t>ventriculography</a:t>
            </a:r>
            <a:r>
              <a:rPr lang="en-US" sz="1600" dirty="0"/>
              <a:t> in the </a:t>
            </a:r>
            <a:r>
              <a:rPr lang="en-US" sz="1600" dirty="0" smtClean="0"/>
              <a:t>adult patient is via injection of contrast material directly into the ventricular chamber in question.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13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In 1929 Werner </a:t>
            </a:r>
            <a:r>
              <a:rPr lang="en-US" sz="1600" dirty="0" err="1"/>
              <a:t>Forssman</a:t>
            </a:r>
            <a:r>
              <a:rPr lang="en-US" sz="1600" dirty="0"/>
              <a:t>, inserted a </a:t>
            </a:r>
            <a:r>
              <a:rPr lang="en-US" sz="1600" dirty="0" smtClean="0"/>
              <a:t>urologic catheter </a:t>
            </a:r>
            <a:r>
              <a:rPr lang="en-US" sz="1600" dirty="0"/>
              <a:t>into his right atrium from a left </a:t>
            </a:r>
            <a:r>
              <a:rPr lang="en-US" sz="1600" dirty="0" err="1" smtClean="0"/>
              <a:t>antecubital</a:t>
            </a:r>
            <a:r>
              <a:rPr lang="en-US" sz="1600" dirty="0"/>
              <a:t> </a:t>
            </a:r>
            <a:r>
              <a:rPr lang="en-US" sz="1600" dirty="0" smtClean="0"/>
              <a:t>vein </a:t>
            </a:r>
            <a:r>
              <a:rPr lang="en-US" sz="1600" dirty="0"/>
              <a:t>cut down he had performed on himself using </a:t>
            </a:r>
            <a:r>
              <a:rPr lang="en-US" sz="1600" dirty="0" smtClean="0"/>
              <a:t>a mirror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Retrograde </a:t>
            </a:r>
            <a:r>
              <a:rPr lang="en-US" sz="1600" dirty="0"/>
              <a:t>left heart catheterization was first </a:t>
            </a:r>
            <a:r>
              <a:rPr lang="en-US" sz="1600" dirty="0" smtClean="0"/>
              <a:t>done by </a:t>
            </a:r>
            <a:r>
              <a:rPr lang="en-US" sz="1600" dirty="0" err="1"/>
              <a:t>Zimmerman,Limon</a:t>
            </a:r>
            <a:r>
              <a:rPr lang="en-US" sz="1600" dirty="0"/>
              <a:t> </a:t>
            </a:r>
            <a:r>
              <a:rPr lang="en-US" sz="1600" dirty="0" err="1"/>
              <a:t>Lason</a:t>
            </a:r>
            <a:r>
              <a:rPr lang="en-US" sz="1600" dirty="0"/>
              <a:t> &amp; Bouchard in </a:t>
            </a:r>
            <a:r>
              <a:rPr lang="en-US" sz="1600" dirty="0" smtClean="0"/>
              <a:t>1950’s (Nobel </a:t>
            </a:r>
            <a:r>
              <a:rPr lang="en-US" sz="1600" dirty="0"/>
              <a:t>prize in 1956).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Used </a:t>
            </a:r>
            <a:r>
              <a:rPr lang="en-US" sz="1600" dirty="0"/>
              <a:t>to be the only method available for </a:t>
            </a:r>
            <a:r>
              <a:rPr lang="en-US" sz="1600" dirty="0" smtClean="0"/>
              <a:t>assessing LV </a:t>
            </a:r>
            <a:r>
              <a:rPr lang="en-US" sz="1600" dirty="0"/>
              <a:t>segmental dysfunction.</a:t>
            </a:r>
          </a:p>
        </p:txBody>
      </p:sp>
    </p:spTree>
    <p:extLst>
      <p:ext uri="{BB962C8B-B14F-4D97-AF65-F5344CB8AC3E}">
        <p14:creationId xmlns:p14="http://schemas.microsoft.com/office/powerpoint/2010/main" val="32763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In the left ventricle, the optimal catheter position is </a:t>
            </a:r>
            <a:r>
              <a:rPr lang="en-US" sz="1800" dirty="0" smtClean="0"/>
              <a:t>the </a:t>
            </a:r>
            <a:r>
              <a:rPr lang="en-US" sz="1800" dirty="0" err="1" smtClean="0"/>
              <a:t>midcavity</a:t>
            </a:r>
            <a:r>
              <a:rPr lang="en-US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The </a:t>
            </a:r>
            <a:r>
              <a:rPr lang="en-US" sz="1800" dirty="0" err="1"/>
              <a:t>midcavitary</a:t>
            </a:r>
            <a:r>
              <a:rPr lang="en-US" sz="1800" dirty="0"/>
              <a:t> position ensures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(</a:t>
            </a:r>
            <a:r>
              <a:rPr lang="en-US" sz="1800" dirty="0"/>
              <a:t>a) </a:t>
            </a:r>
            <a:r>
              <a:rPr lang="en-US" sz="1800" dirty="0" smtClean="0"/>
              <a:t>adequate delivery </a:t>
            </a:r>
            <a:r>
              <a:rPr lang="en-US" sz="1800" dirty="0"/>
              <a:t>of contrast material to the chamber's body and apex;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(b) lack of interference with mitral </a:t>
            </a:r>
            <a:r>
              <a:rPr lang="en-US" sz="1800" dirty="0" err="1"/>
              <a:t>valvular</a:t>
            </a:r>
            <a:r>
              <a:rPr lang="en-US" sz="1800" dirty="0"/>
              <a:t> function, </a:t>
            </a:r>
            <a:r>
              <a:rPr lang="en-US" sz="1800" dirty="0" smtClean="0"/>
              <a:t>which would </a:t>
            </a:r>
            <a:r>
              <a:rPr lang="en-US" sz="1800" dirty="0"/>
              <a:t>have otherwise produced factitious mitral regurgitation;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(c</a:t>
            </a:r>
            <a:r>
              <a:rPr lang="en-US" sz="1800" dirty="0"/>
              <a:t>) positioning of the holes through which </a:t>
            </a:r>
            <a:r>
              <a:rPr lang="en-US" sz="1800" dirty="0" smtClean="0"/>
              <a:t>the contrast </a:t>
            </a:r>
            <a:r>
              <a:rPr lang="en-US" sz="1800" dirty="0"/>
              <a:t>material is </a:t>
            </a:r>
            <a:r>
              <a:rPr lang="en-US" sz="1800" dirty="0" smtClean="0"/>
              <a:t>injected </a:t>
            </a:r>
            <a:r>
              <a:rPr lang="en-US" sz="1800" dirty="0"/>
              <a:t>away from ventricular </a:t>
            </a:r>
            <a:r>
              <a:rPr lang="en-US" sz="1800" dirty="0" err="1"/>
              <a:t>trabeculae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34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162800" cy="569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injectors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2672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Flow injectors </a:t>
            </a:r>
            <a:r>
              <a:rPr lang="en-US" sz="1600" dirty="0"/>
              <a:t>(</a:t>
            </a:r>
            <a:r>
              <a:rPr lang="en-US" sz="1600" dirty="0" err="1"/>
              <a:t>Medrad</a:t>
            </a:r>
            <a:r>
              <a:rPr lang="en-US" sz="1600" dirty="0"/>
              <a:t>)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- volume and rate </a:t>
            </a:r>
            <a:r>
              <a:rPr lang="en-US" sz="1600" dirty="0" smtClean="0"/>
              <a:t>of delivery </a:t>
            </a:r>
            <a:r>
              <a:rPr lang="en-US" sz="1600" dirty="0"/>
              <a:t>can be selected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- maximal pressure </a:t>
            </a:r>
            <a:r>
              <a:rPr lang="en-US" sz="1600" dirty="0" smtClean="0"/>
              <a:t>limit of 1000psi to minimize the risk of catheter burst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 smtClean="0"/>
              <a:t>- </a:t>
            </a:r>
            <a:r>
              <a:rPr lang="en-US" sz="1600" dirty="0"/>
              <a:t>this high pressure </a:t>
            </a:r>
            <a:r>
              <a:rPr lang="en-US" sz="1600" dirty="0" smtClean="0"/>
              <a:t>is </a:t>
            </a:r>
            <a:r>
              <a:rPr lang="en-US" sz="1600" dirty="0"/>
              <a:t>not actually delivered to </a:t>
            </a:r>
            <a:r>
              <a:rPr lang="en-US" sz="1600" dirty="0" smtClean="0"/>
              <a:t>the catheter </a:t>
            </a:r>
            <a:r>
              <a:rPr lang="en-US" sz="1600" dirty="0"/>
              <a:t>tip , but is dissipated as frictional losses in the </a:t>
            </a:r>
            <a:r>
              <a:rPr lang="en-US" sz="1600" dirty="0" smtClean="0"/>
              <a:t>shaft of </a:t>
            </a:r>
            <a:r>
              <a:rPr lang="en-US" sz="1600" dirty="0"/>
              <a:t>the catheter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- can be </a:t>
            </a:r>
            <a:r>
              <a:rPr lang="en-US" sz="1600" dirty="0" err="1" smtClean="0"/>
              <a:t>synchronised</a:t>
            </a:r>
            <a:r>
              <a:rPr lang="en-US" sz="1600" dirty="0"/>
              <a:t> </a:t>
            </a:r>
            <a:r>
              <a:rPr lang="en-US" sz="1600" dirty="0" smtClean="0"/>
              <a:t>with </a:t>
            </a:r>
            <a:r>
              <a:rPr lang="en-US" sz="1600" dirty="0"/>
              <a:t>R </a:t>
            </a:r>
            <a:r>
              <a:rPr lang="en-US" sz="1600" dirty="0" smtClean="0"/>
              <a:t>wave,</a:t>
            </a:r>
            <a:r>
              <a:rPr lang="en-US" sz="1600" dirty="0"/>
              <a:t> so that a set flow rate is delivered in </a:t>
            </a:r>
            <a:r>
              <a:rPr lang="en-US" sz="1600" dirty="0" smtClean="0"/>
              <a:t>each of </a:t>
            </a:r>
            <a:r>
              <a:rPr lang="en-US" sz="1600" dirty="0"/>
              <a:t>several successive diastolic intervals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- hand injection </a:t>
            </a:r>
            <a:r>
              <a:rPr lang="en-US" sz="1600" dirty="0" smtClean="0"/>
              <a:t>should be avoided</a:t>
            </a:r>
            <a:endParaRPr 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19187"/>
            <a:ext cx="40386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2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Cine left </a:t>
            </a:r>
            <a:r>
              <a:rPr lang="en-US" sz="1600" b="1" dirty="0" err="1"/>
              <a:t>ventriculography</a:t>
            </a:r>
            <a:r>
              <a:rPr lang="en-US" sz="1600" b="1" dirty="0"/>
              <a:t> </a:t>
            </a:r>
            <a:r>
              <a:rPr lang="en-US" sz="1600" dirty="0"/>
              <a:t>with</a:t>
            </a:r>
          </a:p>
          <a:p>
            <a:pPr marL="65151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contrast </a:t>
            </a:r>
            <a:r>
              <a:rPr lang="en-US" sz="1600" b="1" dirty="0" err="1"/>
              <a:t>vol</a:t>
            </a:r>
            <a:r>
              <a:rPr lang="en-US" sz="1600" b="1" dirty="0"/>
              <a:t> </a:t>
            </a:r>
            <a:r>
              <a:rPr lang="en-US" sz="1600" dirty="0"/>
              <a:t>– 30-36ml</a:t>
            </a:r>
          </a:p>
          <a:p>
            <a:pPr marL="65151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rate </a:t>
            </a:r>
            <a:r>
              <a:rPr lang="en-US" sz="1600" dirty="0"/>
              <a:t>– 10-12ml/sec(pig tail)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 smtClean="0"/>
              <a:t>                7-10 </a:t>
            </a:r>
            <a:r>
              <a:rPr lang="en-US" sz="1600" dirty="0"/>
              <a:t>ml/sec(</a:t>
            </a:r>
            <a:r>
              <a:rPr lang="en-US" sz="1600" dirty="0" err="1"/>
              <a:t>sones</a:t>
            </a:r>
            <a:r>
              <a:rPr lang="en-US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Older </a:t>
            </a:r>
            <a:r>
              <a:rPr lang="en-US" sz="1600" dirty="0"/>
              <a:t>imaging systems required image acquisition </a:t>
            </a:r>
            <a:r>
              <a:rPr lang="en-US" sz="1600" dirty="0" smtClean="0"/>
              <a:t>at deep </a:t>
            </a:r>
            <a:r>
              <a:rPr lang="en-US" sz="1600" dirty="0"/>
              <a:t>inspiration.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Newer </a:t>
            </a:r>
            <a:r>
              <a:rPr lang="en-US" sz="1600" dirty="0"/>
              <a:t>imaging systems permits imaging </a:t>
            </a:r>
            <a:r>
              <a:rPr lang="en-US" sz="1600" dirty="0" smtClean="0"/>
              <a:t>during normal </a:t>
            </a:r>
            <a:r>
              <a:rPr lang="en-US" sz="1600" dirty="0"/>
              <a:t>quite breathing.</a:t>
            </a:r>
          </a:p>
        </p:txBody>
      </p:sp>
    </p:spTree>
    <p:extLst>
      <p:ext uri="{BB962C8B-B14F-4D97-AF65-F5344CB8AC3E}">
        <p14:creationId xmlns:p14="http://schemas.microsoft.com/office/powerpoint/2010/main" val="18645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Transseptal</a:t>
            </a:r>
            <a:r>
              <a:rPr lang="en-US" dirty="0" smtClean="0"/>
              <a:t> catheterization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257800" cy="54711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PBMV,Access</a:t>
            </a:r>
            <a:r>
              <a:rPr lang="en-US" sz="1600" dirty="0"/>
              <a:t> to pulmonary veins.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Complication </a:t>
            </a:r>
            <a:r>
              <a:rPr lang="en-US" sz="1600" dirty="0"/>
              <a:t>rate &lt;1%.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Procedure</a:t>
            </a:r>
            <a:r>
              <a:rPr lang="en-US" sz="1600" dirty="0"/>
              <a:t>: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• 8F Mullins </a:t>
            </a:r>
            <a:r>
              <a:rPr lang="en-US" sz="1600" dirty="0" err="1"/>
              <a:t>transseptal</a:t>
            </a:r>
            <a:r>
              <a:rPr lang="en-US" sz="1600" dirty="0"/>
              <a:t> sheath and dilator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• </a:t>
            </a:r>
            <a:r>
              <a:rPr lang="en-US" sz="1600" dirty="0" err="1"/>
              <a:t>Brockenbrough</a:t>
            </a:r>
            <a:r>
              <a:rPr lang="en-US" sz="1600" dirty="0"/>
              <a:t> needle. 18 G -21G at tip.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• </a:t>
            </a:r>
            <a:r>
              <a:rPr lang="en-US" sz="1600" b="1" i="1" dirty="0"/>
              <a:t>0.032 inch guide wire </a:t>
            </a:r>
            <a:r>
              <a:rPr lang="en-US" sz="1600" dirty="0"/>
              <a:t>– FV - RA – SVC.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• Mullins sheath and dilator advanced over the wire into SVC.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• </a:t>
            </a:r>
            <a:r>
              <a:rPr lang="en-US" sz="1600" dirty="0" err="1"/>
              <a:t>Guidewire</a:t>
            </a:r>
            <a:r>
              <a:rPr lang="en-US" sz="1600" dirty="0"/>
              <a:t> is removed and replaced by </a:t>
            </a:r>
            <a:r>
              <a:rPr lang="en-US" sz="1600" dirty="0" err="1"/>
              <a:t>Brockenbrough</a:t>
            </a:r>
            <a:r>
              <a:rPr lang="en-US" sz="1600" dirty="0"/>
              <a:t> needle.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• Catheter is rotated from 12 o’– 5 o’ clock position.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• Two abrupt right ward movements. – SVC to RA, Limbic edge </a:t>
            </a:r>
            <a:r>
              <a:rPr lang="en-US" sz="1600" dirty="0" smtClean="0"/>
              <a:t>of fossa </a:t>
            </a:r>
            <a:r>
              <a:rPr lang="en-US" sz="1600" dirty="0" err="1"/>
              <a:t>ovalis</a:t>
            </a:r>
            <a:r>
              <a:rPr lang="en-US" sz="1600" dirty="0"/>
              <a:t>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• </a:t>
            </a:r>
            <a:r>
              <a:rPr lang="en-US" sz="1600" dirty="0" err="1"/>
              <a:t>Septal</a:t>
            </a:r>
            <a:r>
              <a:rPr lang="en-US" sz="1600" dirty="0"/>
              <a:t> puncture done under fluoroscopy guidance.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• LA pressure recorded.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• LV angiography if needed – slight counterclockwise rotation.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276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3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39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915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8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7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6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Apical left ventricular puncture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Measure LV pressure and perform </a:t>
            </a:r>
            <a:r>
              <a:rPr lang="en-US" sz="1600" dirty="0" err="1"/>
              <a:t>ventriculography</a:t>
            </a:r>
            <a:r>
              <a:rPr lang="en-US" sz="1600" dirty="0"/>
              <a:t> in patients </a:t>
            </a:r>
            <a:r>
              <a:rPr lang="en-US" sz="1600" dirty="0" smtClean="0"/>
              <a:t>with mechanical </a:t>
            </a:r>
            <a:r>
              <a:rPr lang="en-US" sz="1600" dirty="0"/>
              <a:t>prosthetic valves in both the mitral and aortic positions </a:t>
            </a:r>
            <a:r>
              <a:rPr lang="en-US" sz="1600" dirty="0" smtClean="0"/>
              <a:t>that prevent </a:t>
            </a:r>
            <a:r>
              <a:rPr lang="en-US" sz="1600" dirty="0"/>
              <a:t>both retrograde and </a:t>
            </a:r>
            <a:r>
              <a:rPr lang="en-US" sz="1600" dirty="0" err="1"/>
              <a:t>transseptal</a:t>
            </a:r>
            <a:r>
              <a:rPr lang="en-US" sz="1600" dirty="0"/>
              <a:t> catheterization.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Crossing </a:t>
            </a:r>
            <a:r>
              <a:rPr lang="en-US" sz="1600" dirty="0"/>
              <a:t>of tilting disks to be avoided – catheter entrapment, occlusion of </a:t>
            </a:r>
            <a:r>
              <a:rPr lang="en-US" sz="1600" dirty="0" smtClean="0"/>
              <a:t>the valve, possible </a:t>
            </a:r>
            <a:r>
              <a:rPr lang="en-US" sz="1600" dirty="0"/>
              <a:t>dislodgement and embolization of the disc.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/>
              <a:t>Localization </a:t>
            </a:r>
            <a:r>
              <a:rPr lang="en-US" sz="1600" b="1" i="1" dirty="0"/>
              <a:t>of LV apex by palpation or by echocardiography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18 </a:t>
            </a:r>
            <a:r>
              <a:rPr lang="en-US" sz="1600" dirty="0"/>
              <a:t>G 6” inch Teflon catheter system is inserted at upper rib margin, </a:t>
            </a:r>
            <a:r>
              <a:rPr lang="en-US" sz="1600" dirty="0" smtClean="0"/>
              <a:t>directed slightly </a:t>
            </a:r>
            <a:r>
              <a:rPr lang="en-US" sz="1600" dirty="0"/>
              <a:t>posteriorly and toward the right second intercostal space.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Needle </a:t>
            </a:r>
            <a:r>
              <a:rPr lang="en-US" sz="1600" dirty="0"/>
              <a:t>and sheath are advanced into the LV.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Stylet</a:t>
            </a:r>
            <a:r>
              <a:rPr lang="en-US" sz="1600" dirty="0" smtClean="0"/>
              <a:t> </a:t>
            </a:r>
            <a:r>
              <a:rPr lang="en-US" sz="1600" dirty="0"/>
              <a:t>and the needle removed.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Sheath </a:t>
            </a:r>
            <a:r>
              <a:rPr lang="en-US" sz="1600" dirty="0"/>
              <a:t>connected for pressure measurement.</a:t>
            </a:r>
          </a:p>
        </p:txBody>
      </p:sp>
    </p:spTree>
    <p:extLst>
      <p:ext uri="{BB962C8B-B14F-4D97-AF65-F5344CB8AC3E}">
        <p14:creationId xmlns:p14="http://schemas.microsoft.com/office/powerpoint/2010/main" val="769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Cardiac </a:t>
            </a:r>
            <a:r>
              <a:rPr lang="en-US" sz="1600" dirty="0" err="1"/>
              <a:t>ventriculography</a:t>
            </a:r>
            <a:r>
              <a:rPr lang="en-US" sz="1600" dirty="0"/>
              <a:t> is used to define the anatomy </a:t>
            </a:r>
            <a:r>
              <a:rPr lang="en-US" sz="1600" dirty="0" smtClean="0"/>
              <a:t>and function </a:t>
            </a:r>
            <a:r>
              <a:rPr lang="en-US" sz="1600" dirty="0"/>
              <a:t>of the ventricles and related structures in </a:t>
            </a:r>
            <a:r>
              <a:rPr lang="en-US" sz="1600" dirty="0" smtClean="0"/>
              <a:t>patients with </a:t>
            </a:r>
            <a:r>
              <a:rPr lang="en-US" sz="1600" dirty="0"/>
              <a:t>congenital, </a:t>
            </a:r>
            <a:r>
              <a:rPr lang="en-US" sz="1600" dirty="0" err="1"/>
              <a:t>valvular</a:t>
            </a:r>
            <a:r>
              <a:rPr lang="en-US" sz="1600" dirty="0"/>
              <a:t>, coronary, or </a:t>
            </a:r>
            <a:r>
              <a:rPr lang="en-US" sz="1600" dirty="0" err="1"/>
              <a:t>myopathic</a:t>
            </a:r>
            <a:r>
              <a:rPr lang="en-US" sz="1600" dirty="0"/>
              <a:t> heart disease.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Provides valuable information </a:t>
            </a:r>
            <a:r>
              <a:rPr lang="en-US" sz="1600" dirty="0"/>
              <a:t>about global and segmental left </a:t>
            </a:r>
            <a:r>
              <a:rPr lang="en-US" sz="1600" dirty="0" smtClean="0"/>
              <a:t>ventricular function</a:t>
            </a:r>
            <a:r>
              <a:rPr lang="en-US" sz="1600" dirty="0"/>
              <a:t>, mitral </a:t>
            </a:r>
            <a:r>
              <a:rPr lang="en-US" sz="1600" dirty="0" err="1"/>
              <a:t>valvular</a:t>
            </a:r>
            <a:r>
              <a:rPr lang="en-US" sz="1600" dirty="0"/>
              <a:t> regurgitation, and the </a:t>
            </a:r>
            <a:r>
              <a:rPr lang="en-US" sz="1600" dirty="0" smtClean="0"/>
              <a:t>presence, location</a:t>
            </a:r>
            <a:r>
              <a:rPr lang="en-US" sz="1600" dirty="0"/>
              <a:t>, and severity of a number of other abnormalities </a:t>
            </a:r>
            <a:r>
              <a:rPr lang="en-US" sz="1600" dirty="0" smtClean="0"/>
              <a:t>such as </a:t>
            </a:r>
            <a:r>
              <a:rPr lang="en-US" sz="1600" dirty="0"/>
              <a:t>ventricular </a:t>
            </a:r>
            <a:r>
              <a:rPr lang="en-US" sz="1600" dirty="0" err="1"/>
              <a:t>septal</a:t>
            </a:r>
            <a:r>
              <a:rPr lang="en-US" sz="1600" dirty="0"/>
              <a:t> defect and hypertrophic cardiomyopathy.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Included </a:t>
            </a:r>
            <a:r>
              <a:rPr lang="en-US" sz="1600" dirty="0"/>
              <a:t>as part </a:t>
            </a:r>
            <a:r>
              <a:rPr lang="en-US" sz="1600" dirty="0" smtClean="0"/>
              <a:t>of the </a:t>
            </a:r>
            <a:r>
              <a:rPr lang="en-US" sz="1600" dirty="0"/>
              <a:t>routine diagnostic cardiac catheterization protocol in </a:t>
            </a:r>
            <a:r>
              <a:rPr lang="en-US" sz="1600" dirty="0" smtClean="0"/>
              <a:t>a patient </a:t>
            </a:r>
            <a:r>
              <a:rPr lang="en-US" sz="1600" dirty="0"/>
              <a:t>being evaluated for coronary artery disease, aortic </a:t>
            </a:r>
            <a:r>
              <a:rPr lang="en-US" sz="1600" dirty="0" smtClean="0"/>
              <a:t>or mitral </a:t>
            </a:r>
            <a:r>
              <a:rPr lang="en-US" sz="1600" dirty="0" err="1"/>
              <a:t>valvular</a:t>
            </a:r>
            <a:r>
              <a:rPr lang="en-US" sz="1600" dirty="0"/>
              <a:t> disease, unexplained left ventricular </a:t>
            </a:r>
            <a:r>
              <a:rPr lang="en-US" sz="1600" dirty="0" smtClean="0"/>
              <a:t>failure, or </a:t>
            </a:r>
            <a:r>
              <a:rPr lang="en-US" sz="1600" dirty="0"/>
              <a:t>congenital heart disease .</a:t>
            </a:r>
          </a:p>
        </p:txBody>
      </p:sp>
    </p:spTree>
    <p:extLst>
      <p:ext uri="{BB962C8B-B14F-4D97-AF65-F5344CB8AC3E}">
        <p14:creationId xmlns:p14="http://schemas.microsoft.com/office/powerpoint/2010/main" val="1513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Filming projection and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657600" cy="54711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Projection – max delineation of structure of interest and min overlapping of other structures</a:t>
            </a:r>
            <a:endParaRPr lang="en-US" sz="1600" b="1" dirty="0"/>
          </a:p>
          <a:p>
            <a:pPr>
              <a:lnSpc>
                <a:spcPct val="150000"/>
              </a:lnSpc>
            </a:pPr>
            <a:r>
              <a:rPr lang="en-US" sz="1600" b="1" dirty="0" smtClean="0"/>
              <a:t>Cine </a:t>
            </a:r>
            <a:r>
              <a:rPr lang="en-US" sz="1600" b="1" dirty="0"/>
              <a:t>left </a:t>
            </a:r>
            <a:r>
              <a:rPr lang="en-US" sz="1600" b="1" dirty="0" err="1"/>
              <a:t>ventriculography</a:t>
            </a:r>
            <a:endParaRPr lang="en-US" sz="1600" b="1" dirty="0"/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– 15-30 frames/sec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Typically </a:t>
            </a:r>
            <a:r>
              <a:rPr lang="en-US" sz="1600" dirty="0"/>
              <a:t>30 </a:t>
            </a:r>
            <a:r>
              <a:rPr lang="en-US" sz="1600" dirty="0" err="1"/>
              <a:t>deg</a:t>
            </a:r>
            <a:r>
              <a:rPr lang="en-US" sz="1600" dirty="0"/>
              <a:t> RAO </a:t>
            </a:r>
            <a:r>
              <a:rPr lang="en-US" sz="1600" dirty="0" smtClean="0"/>
              <a:t>and 60 </a:t>
            </a:r>
            <a:r>
              <a:rPr lang="en-US" sz="1600" dirty="0" err="1"/>
              <a:t>deg</a:t>
            </a:r>
            <a:r>
              <a:rPr lang="en-US" sz="1600" dirty="0"/>
              <a:t> LAO views </a:t>
            </a:r>
            <a:r>
              <a:rPr lang="en-US" sz="1600" dirty="0" smtClean="0"/>
              <a:t>are obtained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b="1" dirty="0" smtClean="0"/>
              <a:t>30 </a:t>
            </a:r>
            <a:r>
              <a:rPr lang="en-US" sz="1600" b="1" dirty="0" err="1"/>
              <a:t>deg</a:t>
            </a:r>
            <a:r>
              <a:rPr lang="en-US" sz="1600" b="1" dirty="0"/>
              <a:t> RAO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eliminates overlap of LV and the vertebral column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anterior apical inferior segmental wall motion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mitral valve profile ideal for assessment of MR</a:t>
            </a:r>
            <a:endParaRPr lang="en-US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5243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3962400" cy="6004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60 </a:t>
            </a:r>
            <a:r>
              <a:rPr lang="en-US" sz="1600" dirty="0" err="1"/>
              <a:t>deg</a:t>
            </a:r>
            <a:r>
              <a:rPr lang="en-US" sz="1600" dirty="0"/>
              <a:t> LAO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- assess </a:t>
            </a:r>
            <a:r>
              <a:rPr lang="en-US" sz="1600" dirty="0" smtClean="0"/>
              <a:t>ventricular </a:t>
            </a:r>
            <a:r>
              <a:rPr lang="en-US" sz="1600" dirty="0" err="1" smtClean="0"/>
              <a:t>septal</a:t>
            </a:r>
            <a:r>
              <a:rPr lang="en-US" sz="1600" dirty="0" smtClean="0"/>
              <a:t> </a:t>
            </a:r>
            <a:r>
              <a:rPr lang="en-US" sz="1600" dirty="0"/>
              <a:t>integrity </a:t>
            </a:r>
            <a:r>
              <a:rPr lang="en-US" sz="1600" dirty="0" smtClean="0"/>
              <a:t>and motion</a:t>
            </a:r>
            <a:endParaRPr lang="en-US" sz="1600" dirty="0"/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 smtClean="0"/>
              <a:t>- lateral </a:t>
            </a:r>
            <a:r>
              <a:rPr lang="en-US" sz="1600" dirty="0"/>
              <a:t>and </a:t>
            </a:r>
            <a:r>
              <a:rPr lang="en-US" sz="1600" dirty="0" smtClean="0"/>
              <a:t>posterior segmental function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 smtClean="0"/>
              <a:t>- </a:t>
            </a:r>
            <a:r>
              <a:rPr lang="en-US" sz="1600" dirty="0"/>
              <a:t>aortic </a:t>
            </a:r>
            <a:r>
              <a:rPr lang="en-US" sz="1600" dirty="0" err="1"/>
              <a:t>valvular</a:t>
            </a:r>
            <a:r>
              <a:rPr lang="en-US" sz="1600" dirty="0"/>
              <a:t> anatomy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 smtClean="0"/>
              <a:t>- 15-30 </a:t>
            </a:r>
            <a:r>
              <a:rPr lang="en-US" sz="1600" dirty="0" err="1"/>
              <a:t>deg</a:t>
            </a:r>
            <a:r>
              <a:rPr lang="en-US" sz="1600" dirty="0"/>
              <a:t> </a:t>
            </a:r>
            <a:r>
              <a:rPr lang="en-US" sz="1600" dirty="0" smtClean="0"/>
              <a:t>cranial angulation </a:t>
            </a:r>
            <a:r>
              <a:rPr lang="en-US" sz="1600" dirty="0"/>
              <a:t>for </a:t>
            </a:r>
            <a:r>
              <a:rPr lang="en-US" sz="1600" dirty="0" smtClean="0"/>
              <a:t>profiling entire IVS in case of VSD and the associated left to right shunting or the </a:t>
            </a:r>
            <a:r>
              <a:rPr lang="en-US" sz="1600" dirty="0" err="1" smtClean="0"/>
              <a:t>septal</a:t>
            </a:r>
            <a:r>
              <a:rPr lang="en-US" sz="1600" dirty="0" smtClean="0"/>
              <a:t> bulge and SAM in HOCM or isolated LW motion abnormalities</a:t>
            </a:r>
            <a:endParaRPr lang="en-US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81916"/>
            <a:ext cx="45243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Normal LV angiogram - schematic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324975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7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 LV angiogram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/>
          <a:lstStyle/>
          <a:p>
            <a:r>
              <a:rPr lang="en-US" u="sng" dirty="0" smtClean="0"/>
              <a:t>RAO diastolic frame </a:t>
            </a:r>
            <a:r>
              <a:rPr lang="en-US" dirty="0" smtClean="0"/>
              <a:t>        </a:t>
            </a:r>
            <a:r>
              <a:rPr lang="en-US" u="sng" dirty="0" smtClean="0"/>
              <a:t>RAO systolic frame</a:t>
            </a:r>
            <a:endParaRPr lang="en-US" u="sng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81150"/>
            <a:ext cx="40100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34836"/>
            <a:ext cx="40005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Biplane </a:t>
            </a:r>
            <a:r>
              <a:rPr lang="en-US" dirty="0" err="1" smtClean="0"/>
              <a:t>ventriculography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4400"/>
            <a:ext cx="4800599" cy="53949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B</a:t>
            </a:r>
            <a:r>
              <a:rPr lang="en-US" sz="1200" dirty="0" smtClean="0"/>
              <a:t>etter </a:t>
            </a:r>
            <a:r>
              <a:rPr lang="en-US" sz="1200" dirty="0"/>
              <a:t>than single </a:t>
            </a:r>
            <a:r>
              <a:rPr lang="en-US" sz="1200" dirty="0" smtClean="0"/>
              <a:t>plane </a:t>
            </a:r>
            <a:r>
              <a:rPr lang="en-US" sz="1200" dirty="0" err="1" smtClean="0"/>
              <a:t>ventriculography</a:t>
            </a:r>
            <a:r>
              <a:rPr lang="en-US" sz="1200" dirty="0" smtClean="0"/>
              <a:t>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200" dirty="0" smtClean="0"/>
              <a:t>-more information at no additional </a:t>
            </a:r>
            <a:r>
              <a:rPr lang="en-US" sz="1200" dirty="0"/>
              <a:t>risk.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200" dirty="0"/>
              <a:t>-single injection of contrast</a:t>
            </a:r>
            <a:r>
              <a:rPr lang="en-US" sz="1200" dirty="0" smtClean="0"/>
              <a:t>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200" dirty="0" smtClean="0"/>
              <a:t>-</a:t>
            </a:r>
            <a:r>
              <a:rPr lang="en-US" sz="1200" dirty="0"/>
              <a:t>c</a:t>
            </a:r>
            <a:r>
              <a:rPr lang="en-US" sz="1200" dirty="0" smtClean="0"/>
              <a:t>oronary </a:t>
            </a:r>
            <a:r>
              <a:rPr lang="en-US" sz="1200" dirty="0"/>
              <a:t>artery disease, </a:t>
            </a:r>
            <a:r>
              <a:rPr lang="en-US" sz="1200" dirty="0" smtClean="0"/>
              <a:t>biplane left </a:t>
            </a:r>
            <a:r>
              <a:rPr lang="en-US" sz="1200" dirty="0" err="1"/>
              <a:t>ventriculography</a:t>
            </a:r>
            <a:r>
              <a:rPr lang="en-US" sz="1200" dirty="0"/>
              <a:t> provides more information on </a:t>
            </a:r>
            <a:r>
              <a:rPr lang="en-US" sz="1200" dirty="0" smtClean="0"/>
              <a:t>the location </a:t>
            </a:r>
            <a:r>
              <a:rPr lang="en-US" sz="1200" dirty="0"/>
              <a:t>and severity of segmental wall motion abnormalities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200" dirty="0"/>
              <a:t>-</a:t>
            </a:r>
            <a:r>
              <a:rPr lang="en-US" sz="1200" dirty="0" smtClean="0"/>
              <a:t>in </a:t>
            </a:r>
            <a:r>
              <a:rPr lang="en-US" sz="1200" dirty="0"/>
              <a:t>the </a:t>
            </a:r>
            <a:r>
              <a:rPr lang="en-US" sz="1200" dirty="0" smtClean="0"/>
              <a:t>patient with </a:t>
            </a:r>
            <a:r>
              <a:rPr lang="en-US" sz="1200" dirty="0"/>
              <a:t>congenital heart disease biplane right </a:t>
            </a:r>
            <a:r>
              <a:rPr lang="en-US" sz="1200" dirty="0" err="1" smtClean="0"/>
              <a:t>ventriculography</a:t>
            </a:r>
            <a:r>
              <a:rPr lang="en-US" sz="1200" dirty="0"/>
              <a:t> </a:t>
            </a:r>
            <a:r>
              <a:rPr lang="en-US" sz="1200" dirty="0" smtClean="0"/>
              <a:t>allows </a:t>
            </a:r>
            <a:r>
              <a:rPr lang="en-US" sz="1200" dirty="0"/>
              <a:t>one to assess accurately the anatomy of the right </a:t>
            </a:r>
            <a:r>
              <a:rPr lang="en-US" sz="1200" dirty="0" smtClean="0"/>
              <a:t>ventricular outflow </a:t>
            </a:r>
            <a:r>
              <a:rPr lang="en-US" sz="1200" dirty="0"/>
              <a:t>tract, the pulmonic valve , and the </a:t>
            </a:r>
            <a:r>
              <a:rPr lang="en-US" sz="1200" dirty="0" smtClean="0"/>
              <a:t>proximal portions </a:t>
            </a:r>
            <a:r>
              <a:rPr lang="en-US" sz="1200" dirty="0"/>
              <a:t>of the pulmonary artery.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Disadvantages</a:t>
            </a:r>
          </a:p>
          <a:p>
            <a:pPr marL="48006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smtClean="0"/>
              <a:t>Higher cost</a:t>
            </a:r>
            <a:endParaRPr lang="en-US" sz="1200" dirty="0"/>
          </a:p>
          <a:p>
            <a:pPr marL="48006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/>
              <a:t>A</a:t>
            </a:r>
            <a:r>
              <a:rPr lang="en-US" sz="1200" dirty="0" smtClean="0"/>
              <a:t>dditional </a:t>
            </a:r>
            <a:r>
              <a:rPr lang="en-US" sz="1200" dirty="0"/>
              <a:t>time</a:t>
            </a:r>
          </a:p>
          <a:p>
            <a:pPr marL="48006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/>
              <a:t>Reduced quality </a:t>
            </a:r>
            <a:r>
              <a:rPr lang="en-US" sz="1200" dirty="0" smtClean="0"/>
              <a:t>of 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200" dirty="0" err="1" smtClean="0"/>
              <a:t>cineangiographic</a:t>
            </a:r>
            <a:r>
              <a:rPr lang="en-US" sz="1200" dirty="0" smtClean="0"/>
              <a:t> images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200" dirty="0" smtClean="0"/>
              <a:t>4. </a:t>
            </a:r>
            <a:r>
              <a:rPr lang="en-US" sz="1200" dirty="0"/>
              <a:t> </a:t>
            </a:r>
            <a:r>
              <a:rPr lang="en-US" sz="1200" dirty="0" smtClean="0"/>
              <a:t>Additional radiation exposure</a:t>
            </a:r>
            <a:endParaRPr lang="en-US" sz="1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752600"/>
            <a:ext cx="387927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Views for specific conditions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6" y="1406217"/>
            <a:ext cx="7687748" cy="44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in LV volume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rmAutofit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1.Tracing LV outline or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 err="1"/>
              <a:t>silhoutte</a:t>
            </a:r>
            <a:endParaRPr lang="en-US" sz="1600" dirty="0"/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 smtClean="0"/>
              <a:t>2.Marking </a:t>
            </a:r>
            <a:r>
              <a:rPr lang="en-US" sz="1600" dirty="0"/>
              <a:t>aortic valve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border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 smtClean="0"/>
              <a:t>3.Calculation </a:t>
            </a:r>
            <a:r>
              <a:rPr lang="en-US" sz="1600" dirty="0"/>
              <a:t>of LV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volume by computer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based algorithms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 smtClean="0"/>
              <a:t>4.Magnification</a:t>
            </a:r>
            <a:endParaRPr lang="en-US" sz="1600" dirty="0"/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correction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 smtClean="0"/>
              <a:t>5.Applying </a:t>
            </a:r>
            <a:r>
              <a:rPr lang="en-US" sz="1600" dirty="0"/>
              <a:t>Regression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Equation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3053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LV function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7150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Cineventriculography</a:t>
            </a:r>
            <a:r>
              <a:rPr lang="en-US" sz="1600" dirty="0"/>
              <a:t> </a:t>
            </a:r>
            <a:r>
              <a:rPr lang="en-US" sz="1600" dirty="0" smtClean="0"/>
              <a:t>was </a:t>
            </a:r>
            <a:r>
              <a:rPr lang="en-US" sz="1600" dirty="0"/>
              <a:t>the first </a:t>
            </a:r>
            <a:r>
              <a:rPr lang="en-US" sz="1600" dirty="0" smtClean="0"/>
              <a:t>method introduced </a:t>
            </a:r>
            <a:r>
              <a:rPr lang="en-US" sz="1600" dirty="0"/>
              <a:t>in the </a:t>
            </a:r>
            <a:r>
              <a:rPr lang="en-US" sz="1600" dirty="0" smtClean="0"/>
              <a:t>routine practice </a:t>
            </a:r>
            <a:r>
              <a:rPr lang="en-US" sz="1600" dirty="0"/>
              <a:t>to </a:t>
            </a:r>
            <a:r>
              <a:rPr lang="en-US" sz="1600" dirty="0" smtClean="0"/>
              <a:t>determine the </a:t>
            </a:r>
            <a:r>
              <a:rPr lang="en-US" sz="1600" dirty="0"/>
              <a:t>LVEF.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area-length technique </a:t>
            </a:r>
            <a:r>
              <a:rPr lang="en-US" sz="1600" dirty="0"/>
              <a:t>is the </a:t>
            </a:r>
            <a:r>
              <a:rPr lang="en-US" sz="1600" dirty="0" smtClean="0"/>
              <a:t>most widely </a:t>
            </a:r>
            <a:r>
              <a:rPr lang="en-US" sz="1600" dirty="0"/>
              <a:t>used method </a:t>
            </a:r>
            <a:r>
              <a:rPr lang="en-US" sz="1600" dirty="0" smtClean="0"/>
              <a:t>to quantify </a:t>
            </a:r>
            <a:r>
              <a:rPr lang="en-US" sz="1600" dirty="0"/>
              <a:t>the </a:t>
            </a:r>
            <a:r>
              <a:rPr lang="en-US" sz="1600" dirty="0" smtClean="0"/>
              <a:t>left ventricular </a:t>
            </a:r>
            <a:r>
              <a:rPr lang="en-US" sz="1600" dirty="0"/>
              <a:t>diastolic </a:t>
            </a:r>
            <a:r>
              <a:rPr lang="en-US" sz="1600" dirty="0" smtClean="0"/>
              <a:t>and systolic </a:t>
            </a:r>
            <a:r>
              <a:rPr lang="en-US" sz="1600" dirty="0"/>
              <a:t>volumes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In the first step in assessing left ventricular </a:t>
            </a:r>
            <a:r>
              <a:rPr lang="en-US" sz="1600" dirty="0" smtClean="0"/>
              <a:t>chamber volume</a:t>
            </a:r>
            <a:r>
              <a:rPr lang="en-US" sz="1600" dirty="0"/>
              <a:t>, the left ventricular outline or silhouette is traced.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</a:t>
            </a:r>
            <a:r>
              <a:rPr lang="en-US" sz="1600" dirty="0"/>
              <a:t> </a:t>
            </a:r>
            <a:r>
              <a:rPr lang="en-US" sz="1600" dirty="0" smtClean="0"/>
              <a:t>ventricular </a:t>
            </a:r>
            <a:r>
              <a:rPr lang="en-US" sz="1600" dirty="0"/>
              <a:t>silhouette should be traced at the outermost </a:t>
            </a:r>
            <a:r>
              <a:rPr lang="en-US" sz="1600" dirty="0" smtClean="0"/>
              <a:t>margin of </a:t>
            </a:r>
            <a:r>
              <a:rPr lang="en-US" sz="1600" dirty="0"/>
              <a:t>visible radiographic contrast so as to include </a:t>
            </a:r>
            <a:r>
              <a:rPr lang="en-US" sz="1600" dirty="0" err="1" smtClean="0"/>
              <a:t>trabeculations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papillary muscles within the </a:t>
            </a:r>
            <a:r>
              <a:rPr lang="en-US" sz="1600" dirty="0" smtClean="0"/>
              <a:t>perimeter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To facilitate the calculation of left ventricular </a:t>
            </a:r>
            <a:r>
              <a:rPr lang="en-US" sz="1600" dirty="0" smtClean="0"/>
              <a:t>volume, the </a:t>
            </a:r>
            <a:r>
              <a:rPr lang="en-US" sz="1600" dirty="0"/>
              <a:t>ventricle is often approximated by an ellipsoid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57337"/>
            <a:ext cx="25527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Biplane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876800" cy="5394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M</a:t>
            </a:r>
            <a:r>
              <a:rPr lang="en-US" sz="1600" dirty="0" smtClean="0"/>
              <a:t>ay </a:t>
            </a:r>
            <a:r>
              <a:rPr lang="en-US" sz="1600" dirty="0"/>
              <a:t>be performed in the </a:t>
            </a:r>
            <a:r>
              <a:rPr lang="en-US" sz="1600" dirty="0" err="1" smtClean="0"/>
              <a:t>anteroposterior</a:t>
            </a:r>
            <a:r>
              <a:rPr lang="en-US" sz="1600" dirty="0"/>
              <a:t> </a:t>
            </a:r>
            <a:r>
              <a:rPr lang="en-US" sz="1600" dirty="0" smtClean="0"/>
              <a:t>(AP</a:t>
            </a:r>
            <a:r>
              <a:rPr lang="en-US" sz="1600" dirty="0"/>
              <a:t>) and lateral </a:t>
            </a:r>
            <a:r>
              <a:rPr lang="en-US" sz="1600" dirty="0" smtClean="0"/>
              <a:t>projections, the </a:t>
            </a:r>
            <a:r>
              <a:rPr lang="en-US" sz="1600" dirty="0"/>
              <a:t>30° right </a:t>
            </a:r>
            <a:r>
              <a:rPr lang="en-US" sz="1600" dirty="0" smtClean="0"/>
              <a:t>anterior oblique </a:t>
            </a:r>
            <a:r>
              <a:rPr lang="en-US" sz="1600" dirty="0"/>
              <a:t>(RAO) and 60° left anterior oblique (LAO) </a:t>
            </a:r>
            <a:r>
              <a:rPr lang="en-US" sz="1600" dirty="0" smtClean="0"/>
              <a:t>projections, or </a:t>
            </a:r>
            <a:r>
              <a:rPr lang="en-US" sz="1600" dirty="0"/>
              <a:t>angulated </a:t>
            </a:r>
            <a:r>
              <a:rPr lang="en-US" sz="1600" dirty="0" smtClean="0"/>
              <a:t>projections </a:t>
            </a:r>
            <a:r>
              <a:rPr lang="en-US" sz="1600" dirty="0"/>
              <a:t>(e.g. , </a:t>
            </a:r>
            <a:r>
              <a:rPr lang="en-US" sz="1600" dirty="0" smtClean="0"/>
              <a:t>45° </a:t>
            </a:r>
            <a:r>
              <a:rPr lang="en-US" sz="1600" dirty="0"/>
              <a:t>RAO and 60° </a:t>
            </a:r>
            <a:r>
              <a:rPr lang="en-US" sz="1600" dirty="0" smtClean="0"/>
              <a:t>LA0- 25° </a:t>
            </a:r>
            <a:r>
              <a:rPr lang="en-US" sz="1600" dirty="0"/>
              <a:t>cranial</a:t>
            </a:r>
            <a:r>
              <a:rPr lang="en-US" sz="16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 err="1" smtClean="0"/>
              <a:t>vol</a:t>
            </a:r>
            <a:r>
              <a:rPr lang="en-US" sz="1600" dirty="0" smtClean="0"/>
              <a:t> of an ellipsoid is given by the equation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V is volume, L is the long axis, and M and N are </a:t>
            </a:r>
            <a:r>
              <a:rPr lang="en-US" sz="1600" dirty="0" smtClean="0"/>
              <a:t>the short </a:t>
            </a:r>
            <a:r>
              <a:rPr lang="en-US" sz="1600" dirty="0"/>
              <a:t>axes of the ellipsoid. The long axis, L, is taken </a:t>
            </a:r>
            <a:r>
              <a:rPr lang="en-US" sz="1600" dirty="0" smtClean="0"/>
              <a:t>practically to </a:t>
            </a:r>
            <a:r>
              <a:rPr lang="en-US" sz="1600" dirty="0"/>
              <a:t>be </a:t>
            </a:r>
            <a:r>
              <a:rPr lang="en-US" sz="1600" dirty="0" err="1" smtClean="0"/>
              <a:t>Lmax</a:t>
            </a:r>
            <a:r>
              <a:rPr lang="en-US" sz="1600" dirty="0" smtClean="0"/>
              <a:t> the </a:t>
            </a:r>
            <a:r>
              <a:rPr lang="en-US" sz="1600" dirty="0"/>
              <a:t>longest chord that can be drawn </a:t>
            </a:r>
            <a:r>
              <a:rPr lang="en-US" sz="1600" dirty="0" smtClean="0"/>
              <a:t>within the </a:t>
            </a:r>
            <a:r>
              <a:rPr lang="en-US" sz="1600" dirty="0"/>
              <a:t>ventricular silhouette in either projection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70" y="838200"/>
            <a:ext cx="38004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657600"/>
            <a:ext cx="1914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1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For biplane oblique (RAO/LAO) left </a:t>
            </a:r>
            <a:r>
              <a:rPr lang="en-US" sz="1600" dirty="0" err="1" smtClean="0"/>
              <a:t>ventriculography</a:t>
            </a:r>
            <a:r>
              <a:rPr lang="en-US" sz="1600" dirty="0" smtClean="0"/>
              <a:t>, for example, the areas of the two ventricular </a:t>
            </a:r>
            <a:r>
              <a:rPr lang="en-US" sz="1600" dirty="0"/>
              <a:t>silhouettes are </a:t>
            </a:r>
            <a:r>
              <a:rPr lang="en-US" sz="1600" dirty="0" smtClean="0"/>
              <a:t>given as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/>
              <a:t>LRAo</a:t>
            </a:r>
            <a:r>
              <a:rPr lang="en-US" sz="1600" dirty="0"/>
              <a:t> and </a:t>
            </a:r>
            <a:r>
              <a:rPr lang="en-US" sz="1600" dirty="0" err="1"/>
              <a:t>LLAo</a:t>
            </a:r>
            <a:r>
              <a:rPr lang="en-US" sz="1600" dirty="0"/>
              <a:t> are the longest chords that can be drawn </a:t>
            </a:r>
            <a:r>
              <a:rPr lang="en-US" sz="1600" dirty="0" smtClean="0"/>
              <a:t>in the </a:t>
            </a:r>
            <a:r>
              <a:rPr lang="en-US" sz="1600" dirty="0"/>
              <a:t>RAO and LAO </a:t>
            </a:r>
            <a:r>
              <a:rPr lang="en-US" sz="1600" dirty="0" smtClean="0"/>
              <a:t>silhouettes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area of </a:t>
            </a:r>
            <a:r>
              <a:rPr lang="en-US" sz="1600" dirty="0" smtClean="0"/>
              <a:t>each traced silhouette is </a:t>
            </a:r>
            <a:r>
              <a:rPr lang="en-US" sz="1600" dirty="0"/>
              <a:t>obtained by </a:t>
            </a:r>
            <a:r>
              <a:rPr lang="en-US" sz="1600" dirty="0" err="1"/>
              <a:t>planimetry</a:t>
            </a:r>
            <a:r>
              <a:rPr lang="en-US" sz="1600" dirty="0"/>
              <a:t>, </a:t>
            </a:r>
            <a:r>
              <a:rPr lang="en-US" sz="1600" dirty="0" smtClean="0"/>
              <a:t>and M </a:t>
            </a:r>
            <a:r>
              <a:rPr lang="en-US" sz="1600" dirty="0"/>
              <a:t>and N are calculated by rearrangement as follows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09" y="1676400"/>
            <a:ext cx="16002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731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3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600" dirty="0" smtClean="0"/>
              <a:t>Usually </a:t>
            </a:r>
            <a:r>
              <a:rPr lang="en-US" sz="1600" dirty="0"/>
              <a:t>an elective procedure.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Diagnostic </a:t>
            </a:r>
            <a:r>
              <a:rPr lang="en-US" sz="1600" dirty="0"/>
              <a:t>– </a:t>
            </a:r>
            <a:r>
              <a:rPr lang="en-US" sz="1600" dirty="0" err="1"/>
              <a:t>discreprancy</a:t>
            </a:r>
            <a:r>
              <a:rPr lang="en-US" sz="1600" dirty="0"/>
              <a:t> between the symptoms and clinical </a:t>
            </a:r>
            <a:r>
              <a:rPr lang="en-US" sz="1600" dirty="0" smtClean="0"/>
              <a:t>features of </a:t>
            </a:r>
            <a:r>
              <a:rPr lang="en-US" sz="1600" dirty="0"/>
              <a:t>patient.</a:t>
            </a:r>
          </a:p>
          <a:p>
            <a:pPr marL="137160" indent="0">
              <a:lnSpc>
                <a:spcPct val="170000"/>
              </a:lnSpc>
              <a:buNone/>
            </a:pPr>
            <a:r>
              <a:rPr lang="en-US" sz="1600" dirty="0" smtClean="0"/>
              <a:t>      </a:t>
            </a:r>
            <a:r>
              <a:rPr lang="en-US" sz="1600" dirty="0"/>
              <a:t>Valve area, cardiac output and resistance.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Quantification </a:t>
            </a:r>
            <a:r>
              <a:rPr lang="en-US" sz="1600" dirty="0"/>
              <a:t>of shunts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Pressure </a:t>
            </a:r>
            <a:r>
              <a:rPr lang="en-US" sz="1600" dirty="0"/>
              <a:t>gradients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Therapeutic </a:t>
            </a:r>
            <a:r>
              <a:rPr lang="en-US" sz="1600" dirty="0"/>
              <a:t>– useful for assessing the pressure gradients before </a:t>
            </a:r>
            <a:r>
              <a:rPr lang="en-US" sz="1600" dirty="0" smtClean="0"/>
              <a:t>and after</a:t>
            </a:r>
            <a:endParaRPr lang="en-US" sz="1600" dirty="0"/>
          </a:p>
          <a:p>
            <a:pPr marL="137160" indent="0">
              <a:lnSpc>
                <a:spcPct val="170000"/>
              </a:lnSpc>
              <a:buNone/>
            </a:pPr>
            <a:r>
              <a:rPr lang="en-US" sz="1600" dirty="0" smtClean="0"/>
              <a:t>      </a:t>
            </a:r>
            <a:r>
              <a:rPr lang="en-US" sz="1600" dirty="0"/>
              <a:t>Mitral Stenosis – PBMV</a:t>
            </a:r>
          </a:p>
          <a:p>
            <a:pPr marL="137160" indent="0">
              <a:lnSpc>
                <a:spcPct val="170000"/>
              </a:lnSpc>
              <a:buNone/>
            </a:pPr>
            <a:r>
              <a:rPr lang="en-US" sz="1600" dirty="0" smtClean="0"/>
              <a:t>      </a:t>
            </a:r>
            <a:r>
              <a:rPr lang="en-US" sz="1600" dirty="0"/>
              <a:t>Aortic Stenosis – PBAV</a:t>
            </a:r>
          </a:p>
          <a:p>
            <a:pPr marL="137160" indent="0">
              <a:lnSpc>
                <a:spcPct val="170000"/>
              </a:lnSpc>
              <a:buNone/>
            </a:pPr>
            <a:r>
              <a:rPr lang="en-US" sz="1600" dirty="0" smtClean="0"/>
              <a:t>      </a:t>
            </a:r>
            <a:r>
              <a:rPr lang="en-US" sz="1600" dirty="0"/>
              <a:t>PDA device closure</a:t>
            </a:r>
          </a:p>
          <a:p>
            <a:pPr marL="137160" indent="0">
              <a:lnSpc>
                <a:spcPct val="170000"/>
              </a:lnSpc>
              <a:buNone/>
            </a:pPr>
            <a:r>
              <a:rPr lang="en-US" sz="1600" dirty="0" smtClean="0"/>
              <a:t>      </a:t>
            </a:r>
            <a:r>
              <a:rPr lang="en-US" sz="1600" dirty="0"/>
              <a:t>HOCM – alcohol </a:t>
            </a:r>
            <a:r>
              <a:rPr lang="en-US" sz="1600" dirty="0" err="1"/>
              <a:t>septal</a:t>
            </a:r>
            <a:r>
              <a:rPr lang="en-US" sz="1600" dirty="0"/>
              <a:t> </a:t>
            </a:r>
            <a:r>
              <a:rPr lang="en-US" sz="1600" dirty="0" smtClean="0"/>
              <a:t>ablation</a:t>
            </a:r>
            <a:endParaRPr lang="en-US" sz="1600" dirty="0"/>
          </a:p>
          <a:p>
            <a:pPr marL="137160" indent="0">
              <a:lnSpc>
                <a:spcPct val="170000"/>
              </a:lnSpc>
              <a:buNone/>
            </a:pPr>
            <a:r>
              <a:rPr lang="en-US" sz="1600" dirty="0" smtClean="0"/>
              <a:t>      </a:t>
            </a:r>
            <a:r>
              <a:rPr lang="en-US" sz="1600" dirty="0" err="1"/>
              <a:t>Cooarctation</a:t>
            </a:r>
            <a:r>
              <a:rPr lang="en-US" sz="1600" dirty="0"/>
              <a:t> of Aorta</a:t>
            </a:r>
          </a:p>
          <a:p>
            <a:pPr marL="137160" indent="0">
              <a:lnSpc>
                <a:spcPct val="170000"/>
              </a:lnSpc>
              <a:buNone/>
            </a:pPr>
            <a:r>
              <a:rPr lang="en-US" sz="1600" dirty="0" smtClean="0"/>
              <a:t>      </a:t>
            </a:r>
            <a:r>
              <a:rPr lang="en-US" sz="1600" dirty="0" err="1"/>
              <a:t>Aorto</a:t>
            </a:r>
            <a:r>
              <a:rPr lang="en-US" sz="1600" dirty="0"/>
              <a:t> Pulmonary Window closure</a:t>
            </a:r>
          </a:p>
        </p:txBody>
      </p:sp>
    </p:spTree>
    <p:extLst>
      <p:ext uri="{BB962C8B-B14F-4D97-AF65-F5344CB8AC3E}">
        <p14:creationId xmlns:p14="http://schemas.microsoft.com/office/powerpoint/2010/main" val="10042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plane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area-length ellipsoid method for estimating left </a:t>
            </a:r>
            <a:r>
              <a:rPr lang="en-US" sz="1600" dirty="0" smtClean="0"/>
              <a:t>ventricular chamber </a:t>
            </a:r>
            <a:r>
              <a:rPr lang="en-US" sz="1600" dirty="0"/>
              <a:t>volume has been modified for use in the </a:t>
            </a:r>
            <a:r>
              <a:rPr lang="en-US" sz="1600" dirty="0" smtClean="0"/>
              <a:t>usual situation </a:t>
            </a:r>
            <a:r>
              <a:rPr lang="en-US" sz="1600" dirty="0"/>
              <a:t>in which only single-plane measurements </a:t>
            </a:r>
            <a:r>
              <a:rPr lang="en-US" sz="1600" dirty="0" smtClean="0"/>
              <a:t>obtained in </a:t>
            </a:r>
            <a:r>
              <a:rPr lang="en-US" sz="1600" dirty="0"/>
              <a:t>the AP or RAO projection are </a:t>
            </a:r>
            <a:r>
              <a:rPr lang="en-US" sz="1600" dirty="0" smtClean="0"/>
              <a:t>available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Inherent </a:t>
            </a:r>
            <a:r>
              <a:rPr lang="en-US" sz="1600" dirty="0" smtClean="0"/>
              <a:t>in single-plane </a:t>
            </a:r>
            <a:r>
              <a:rPr lang="en-US" sz="1600" dirty="0"/>
              <a:t>methods is the assumption that the left </a:t>
            </a:r>
            <a:r>
              <a:rPr lang="en-US" sz="1600" dirty="0" smtClean="0"/>
              <a:t>ventricular shape </a:t>
            </a:r>
            <a:r>
              <a:rPr lang="en-US" sz="1600" dirty="0"/>
              <a:t>may be approximated by a </a:t>
            </a:r>
            <a:r>
              <a:rPr lang="en-US" sz="1600" dirty="0" err="1"/>
              <a:t>prolate</a:t>
            </a:r>
            <a:r>
              <a:rPr lang="en-US" sz="1600" dirty="0"/>
              <a:t> </a:t>
            </a:r>
            <a:r>
              <a:rPr lang="en-US" sz="1600" dirty="0" smtClean="0"/>
              <a:t>spheroid-that is</a:t>
            </a:r>
            <a:r>
              <a:rPr lang="en-US" sz="1600" dirty="0"/>
              <a:t>, an ellipsoid in which the two minor axes are </a:t>
            </a:r>
            <a:r>
              <a:rPr lang="en-US" sz="1600" dirty="0" smtClean="0"/>
              <a:t>equal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If only single-plane (e.g. , RAO) </a:t>
            </a:r>
            <a:r>
              <a:rPr lang="en-US" sz="1600" dirty="0" err="1"/>
              <a:t>ventriculography</a:t>
            </a:r>
            <a:r>
              <a:rPr lang="en-US" sz="1600" dirty="0"/>
              <a:t> is done, </a:t>
            </a:r>
            <a:r>
              <a:rPr lang="en-US" sz="1600" dirty="0" smtClean="0"/>
              <a:t>it is assumed </a:t>
            </a:r>
            <a:r>
              <a:rPr lang="en-US" sz="1600" dirty="0"/>
              <a:t>that M = N and that L in the plane presented is </a:t>
            </a:r>
            <a:r>
              <a:rPr lang="en-US" sz="1600" dirty="0" smtClean="0"/>
              <a:t>the true </a:t>
            </a:r>
            <a:r>
              <a:rPr lang="en-US" sz="1600" dirty="0"/>
              <a:t>long axis of the ellipsoid. M is calculated from the </a:t>
            </a:r>
            <a:r>
              <a:rPr lang="en-US" sz="1600" dirty="0" smtClean="0"/>
              <a:t>single plane silhouette </a:t>
            </a:r>
            <a:r>
              <a:rPr lang="en-US" sz="1600" dirty="0"/>
              <a:t>area (A) and L by the area-length method </a:t>
            </a:r>
            <a:r>
              <a:rPr lang="en-US" sz="1600" dirty="0" smtClean="0"/>
              <a:t>as M </a:t>
            </a:r>
            <a:r>
              <a:rPr lang="en-US" sz="1600" dirty="0"/>
              <a:t>= </a:t>
            </a:r>
            <a:r>
              <a:rPr lang="en-US" sz="1600" dirty="0" smtClean="0"/>
              <a:t>4A/</a:t>
            </a:r>
            <a:r>
              <a:rPr lang="el-GR" sz="1600" dirty="0" smtClean="0"/>
              <a:t>π</a:t>
            </a:r>
            <a:r>
              <a:rPr lang="en-US" sz="1600" dirty="0" smtClean="0"/>
              <a:t>L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Therefore</a:t>
            </a:r>
            <a:r>
              <a:rPr lang="en-US" sz="1600" dirty="0"/>
              <a:t>, the single-plane volume </a:t>
            </a:r>
            <a:r>
              <a:rPr lang="en-US" sz="1600" dirty="0" smtClean="0"/>
              <a:t>calculation becomes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1914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15000"/>
            <a:ext cx="2152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0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Magnification correction: Single Plane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Because the x-rays emanate from a point source, they are nonparallel, correction must be made for magnification of the ventricular image onto the detector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Correction may be accomplished by imaging a </a:t>
            </a:r>
            <a:r>
              <a:rPr lang="en-US" sz="1600" dirty="0" smtClean="0"/>
              <a:t>calibrated grid </a:t>
            </a:r>
            <a:r>
              <a:rPr lang="en-US" sz="1600" dirty="0"/>
              <a:t>at the estimated level of the </a:t>
            </a:r>
            <a:r>
              <a:rPr lang="en-US" sz="1600" dirty="0" smtClean="0"/>
              <a:t>ventricle and submitting the </a:t>
            </a:r>
            <a:r>
              <a:rPr lang="en-US" sz="1600" dirty="0"/>
              <a:t>grid to the same magnification process as that to </a:t>
            </a:r>
            <a:r>
              <a:rPr lang="en-US" sz="1600" dirty="0" smtClean="0"/>
              <a:t>which the </a:t>
            </a:r>
            <a:r>
              <a:rPr lang="en-US" sz="1600" dirty="0"/>
              <a:t>ventricle is </a:t>
            </a:r>
            <a:r>
              <a:rPr lang="en-US" sz="1600" dirty="0" smtClean="0"/>
              <a:t>subjected.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In the single-plane formula, the cube of the linear </a:t>
            </a:r>
            <a:r>
              <a:rPr lang="en-US" sz="1600" dirty="0" smtClean="0"/>
              <a:t>correction factor </a:t>
            </a:r>
            <a:r>
              <a:rPr lang="en-US" sz="1600" dirty="0"/>
              <a:t>adjusts the volume for magnification: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3962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7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000" dirty="0"/>
              <a:t>Magnification correction: B</a:t>
            </a:r>
            <a:r>
              <a:rPr lang="en-US" sz="2000" dirty="0" smtClean="0"/>
              <a:t>iplane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In biplane studies , a correction factor ( CF) must </a:t>
            </a:r>
            <a:r>
              <a:rPr lang="en-US" sz="1600" dirty="0" smtClean="0"/>
              <a:t>be calculated </a:t>
            </a:r>
            <a:r>
              <a:rPr lang="en-US" sz="1600" dirty="0"/>
              <a:t>separately for each </a:t>
            </a:r>
            <a:r>
              <a:rPr lang="en-US" sz="1600" dirty="0" smtClean="0"/>
              <a:t>projection</a:t>
            </a:r>
            <a:r>
              <a:rPr lang="en-US" sz="1600" dirty="0"/>
              <a:t>, yielding, </a:t>
            </a:r>
            <a:r>
              <a:rPr lang="en-US" sz="1600" dirty="0" smtClean="0"/>
              <a:t>in the </a:t>
            </a:r>
            <a:r>
              <a:rPr lang="en-US" sz="1600" dirty="0"/>
              <a:t>case of biplane oblique </a:t>
            </a:r>
            <a:r>
              <a:rPr lang="en-US" sz="1600" dirty="0" err="1"/>
              <a:t>cineangiography</a:t>
            </a:r>
            <a:r>
              <a:rPr lang="en-US" sz="1600" dirty="0"/>
              <a:t>, CF RAO </a:t>
            </a:r>
            <a:r>
              <a:rPr lang="en-US" sz="1600" dirty="0" smtClean="0"/>
              <a:t>and CF LAO·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linear correction factor is multiplied by </a:t>
            </a:r>
            <a:r>
              <a:rPr lang="en-US" sz="1600" dirty="0" smtClean="0"/>
              <a:t>the measured </a:t>
            </a:r>
            <a:r>
              <a:rPr lang="en-US" sz="1600" dirty="0"/>
              <a:t>lengths , and the square of this correction </a:t>
            </a:r>
            <a:r>
              <a:rPr lang="en-US" sz="1600" dirty="0" smtClean="0"/>
              <a:t>factor is </a:t>
            </a:r>
            <a:r>
              <a:rPr lang="en-US" sz="1600" dirty="0"/>
              <a:t>multiplied by </a:t>
            </a:r>
            <a:r>
              <a:rPr lang="en-US" sz="1600" dirty="0" err="1"/>
              <a:t>planimetered</a:t>
            </a:r>
            <a:r>
              <a:rPr lang="en-US" sz="1600" dirty="0"/>
              <a:t> areas to convert to </a:t>
            </a:r>
            <a:r>
              <a:rPr lang="en-US" sz="1600" dirty="0" smtClean="0"/>
              <a:t>true lengths and areas.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Accordingly the corrected volume of ventricle is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105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5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Regression equations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Ventricular volumes calculated by most mathematical techniques overestimate true ventricular chamber volume, so that regression </a:t>
            </a:r>
            <a:r>
              <a:rPr lang="en-US" sz="1600" dirty="0" smtClean="0"/>
              <a:t>equations </a:t>
            </a:r>
            <a:r>
              <a:rPr lang="en-US" sz="1600" dirty="0" smtClean="0"/>
              <a:t>must be used to correct for the overestimation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This overestimation results in large part from the </a:t>
            </a:r>
            <a:r>
              <a:rPr lang="en-US" sz="1600" dirty="0" smtClean="0"/>
              <a:t>papillary muscles </a:t>
            </a:r>
            <a:r>
              <a:rPr lang="en-US" sz="1600" dirty="0"/>
              <a:t>and </a:t>
            </a:r>
            <a:r>
              <a:rPr lang="en-US" sz="1600" dirty="0" err="1"/>
              <a:t>trabeculae</a:t>
            </a:r>
            <a:r>
              <a:rPr lang="en-US" sz="1600" dirty="0"/>
              <a:t> </a:t>
            </a:r>
            <a:r>
              <a:rPr lang="en-US" sz="1600" dirty="0" err="1"/>
              <a:t>carneae</a:t>
            </a:r>
            <a:r>
              <a:rPr lang="en-US" sz="1600" dirty="0"/>
              <a:t>, which do not contribute </a:t>
            </a:r>
            <a:r>
              <a:rPr lang="en-US" sz="1600" dirty="0" smtClean="0"/>
              <a:t>to blood </a:t>
            </a:r>
            <a:r>
              <a:rPr lang="en-US" sz="1600" dirty="0"/>
              <a:t>volume but are nevertheless included within the </a:t>
            </a:r>
            <a:r>
              <a:rPr lang="en-US" sz="1600" dirty="0" smtClean="0"/>
              <a:t>traced left </a:t>
            </a:r>
            <a:r>
              <a:rPr lang="en-US" sz="1600" dirty="0"/>
              <a:t>ventricular silhouette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77739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Calculation of LVEF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Visual inspection of the cine images allows selection of </a:t>
            </a:r>
            <a:r>
              <a:rPr lang="en-US" sz="1600" dirty="0" smtClean="0"/>
              <a:t>frames depicting </a:t>
            </a:r>
            <a:r>
              <a:rPr lang="en-US" sz="1600" dirty="0"/>
              <a:t>the maximum (end-diastolic) and minimum </a:t>
            </a:r>
            <a:r>
              <a:rPr lang="en-US" sz="1600"/>
              <a:t>(</a:t>
            </a:r>
            <a:r>
              <a:rPr lang="en-US" sz="1600" smtClean="0"/>
              <a:t>end systolic</a:t>
            </a:r>
            <a:r>
              <a:rPr lang="en-US" sz="1600" dirty="0" smtClean="0"/>
              <a:t>) ventricular </a:t>
            </a:r>
            <a:r>
              <a:rPr lang="en-US" sz="1600" dirty="0"/>
              <a:t>volumes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Angiographic stroke volume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  SV </a:t>
            </a:r>
            <a:r>
              <a:rPr lang="en-US" sz="1600" dirty="0"/>
              <a:t>= EDV </a:t>
            </a:r>
            <a:r>
              <a:rPr lang="en-US" sz="1600" dirty="0" smtClean="0"/>
              <a:t>– ESV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Ejection </a:t>
            </a:r>
            <a:r>
              <a:rPr lang="en-US" sz="1600" dirty="0"/>
              <a:t>fraction</a:t>
            </a:r>
            <a:r>
              <a:rPr lang="en-US" sz="1600" dirty="0" smtClean="0"/>
              <a:t>, EF = (</a:t>
            </a:r>
            <a:r>
              <a:rPr lang="en-US" sz="1600" dirty="0"/>
              <a:t>EDV – ESV) / </a:t>
            </a:r>
            <a:r>
              <a:rPr lang="en-US" sz="1600" dirty="0" smtClean="0"/>
              <a:t>EDV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94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51" y="1600200"/>
            <a:ext cx="677729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7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Calculation of RF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In patients with aortic and/or mitral regurgitation, </a:t>
            </a:r>
            <a:r>
              <a:rPr lang="en-US" sz="1600" dirty="0" smtClean="0"/>
              <a:t>comparison of </a:t>
            </a:r>
            <a:r>
              <a:rPr lang="en-US" sz="1600" dirty="0"/>
              <a:t>the </a:t>
            </a:r>
            <a:r>
              <a:rPr lang="en-US" sz="1600" dirty="0" err="1"/>
              <a:t>angiographically</a:t>
            </a:r>
            <a:r>
              <a:rPr lang="en-US" sz="1600" dirty="0"/>
              <a:t> determined stroke volume </a:t>
            </a:r>
            <a:r>
              <a:rPr lang="en-US" sz="1600" dirty="0" smtClean="0"/>
              <a:t>with the </a:t>
            </a:r>
            <a:r>
              <a:rPr lang="en-US" sz="1600" dirty="0"/>
              <a:t>forward stroke volume determined by the Fick </a:t>
            </a:r>
            <a:r>
              <a:rPr lang="en-US" sz="1600" dirty="0" smtClean="0"/>
              <a:t>technique or </a:t>
            </a:r>
            <a:r>
              <a:rPr lang="en-US" sz="1600" dirty="0"/>
              <a:t>(in the absence of concomitant tricuspid regurgitation) </a:t>
            </a:r>
            <a:r>
              <a:rPr lang="en-US" sz="1600" dirty="0" smtClean="0"/>
              <a:t>the </a:t>
            </a:r>
            <a:r>
              <a:rPr lang="en-US" sz="1600" dirty="0" err="1" smtClean="0"/>
              <a:t>thermodilution</a:t>
            </a:r>
            <a:r>
              <a:rPr lang="en-US" sz="1600" dirty="0" smtClean="0"/>
              <a:t> </a:t>
            </a:r>
            <a:r>
              <a:rPr lang="en-US" sz="1600" dirty="0"/>
              <a:t>technique yields the </a:t>
            </a:r>
            <a:r>
              <a:rPr lang="en-US" sz="1600" dirty="0" err="1"/>
              <a:t>regurgitant</a:t>
            </a:r>
            <a:r>
              <a:rPr lang="en-US" sz="1600" dirty="0"/>
              <a:t> stroke </a:t>
            </a:r>
            <a:r>
              <a:rPr lang="en-US" sz="1600" dirty="0" smtClean="0"/>
              <a:t>volume, that </a:t>
            </a:r>
            <a:r>
              <a:rPr lang="en-US" sz="1600" dirty="0"/>
              <a:t>portion of the ejected volume that is </a:t>
            </a:r>
            <a:r>
              <a:rPr lang="en-US" sz="1600" dirty="0" smtClean="0"/>
              <a:t>regurgitated and </a:t>
            </a:r>
            <a:r>
              <a:rPr lang="en-US" sz="1600" dirty="0"/>
              <a:t>therefore does not contribute to the net cardiac output.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5486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0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LV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Regional wall motion can be graded qualitatively </a:t>
            </a:r>
            <a:r>
              <a:rPr lang="en-US" sz="1600" dirty="0" smtClean="0"/>
              <a:t>as normal</a:t>
            </a:r>
            <a:r>
              <a:rPr lang="en-US" sz="1600" dirty="0"/>
              <a:t>, hypokinetic, </a:t>
            </a:r>
            <a:r>
              <a:rPr lang="en-US" sz="1600" dirty="0" err="1"/>
              <a:t>akinetic</a:t>
            </a:r>
            <a:r>
              <a:rPr lang="en-US" sz="1600" dirty="0"/>
              <a:t>, </a:t>
            </a:r>
            <a:r>
              <a:rPr lang="en-US" sz="1600" dirty="0" err="1"/>
              <a:t>dyskinetic</a:t>
            </a:r>
            <a:r>
              <a:rPr lang="en-US" sz="1600" dirty="0" smtClean="0"/>
              <a:t>, or</a:t>
            </a:r>
            <a:r>
              <a:rPr lang="en-US" sz="1600" dirty="0"/>
              <a:t> </a:t>
            </a:r>
            <a:r>
              <a:rPr lang="en-US" sz="1600" dirty="0" smtClean="0"/>
              <a:t>hyperkinetic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analyses of the RAO and LAO projections </a:t>
            </a:r>
            <a:r>
              <a:rPr lang="en-US" sz="1600" dirty="0" smtClean="0"/>
              <a:t>as the </a:t>
            </a:r>
            <a:r>
              <a:rPr lang="en-US" sz="1600" dirty="0"/>
              <a:t>following segments: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6934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5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Permanent segmental dysfunction of the left ventricular </a:t>
            </a:r>
            <a:r>
              <a:rPr lang="en-US" sz="1600" dirty="0" smtClean="0"/>
              <a:t>wall can </a:t>
            </a:r>
            <a:r>
              <a:rPr lang="en-US" sz="1600" dirty="0"/>
              <a:t>be caused by frank infarction, but reversible </a:t>
            </a:r>
            <a:r>
              <a:rPr lang="en-US" sz="1600" dirty="0" smtClean="0"/>
              <a:t>segmental dysfunction </a:t>
            </a:r>
            <a:r>
              <a:rPr lang="en-US" sz="1600" dirty="0"/>
              <a:t>can also be caused by </a:t>
            </a:r>
            <a:r>
              <a:rPr lang="en-US" sz="1600" dirty="0" smtClean="0"/>
              <a:t>ischemia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L</a:t>
            </a:r>
            <a:r>
              <a:rPr lang="en-US" sz="1600" dirty="0" smtClean="0"/>
              <a:t>eft </a:t>
            </a:r>
            <a:r>
              <a:rPr lang="en-US" sz="1600" dirty="0"/>
              <a:t>ventricular segmental wall motion </a:t>
            </a:r>
            <a:r>
              <a:rPr lang="en-US" sz="1600" dirty="0" smtClean="0"/>
              <a:t>can be </a:t>
            </a:r>
            <a:r>
              <a:rPr lang="en-US" sz="1600" dirty="0"/>
              <a:t>improved substantially by the administration of </a:t>
            </a:r>
            <a:r>
              <a:rPr lang="en-US" sz="1600" dirty="0" err="1"/>
              <a:t>catecholamines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Two </a:t>
            </a:r>
            <a:r>
              <a:rPr lang="en-US" sz="1600" dirty="0"/>
              <a:t>left </a:t>
            </a:r>
            <a:r>
              <a:rPr lang="en-US" sz="1600" dirty="0" err="1"/>
              <a:t>ventriculograms</a:t>
            </a:r>
            <a:r>
              <a:rPr lang="en-US" sz="1600" dirty="0"/>
              <a:t> are performed-the </a:t>
            </a:r>
            <a:r>
              <a:rPr lang="en-US" sz="1600" dirty="0" smtClean="0"/>
              <a:t>first in </a:t>
            </a:r>
            <a:r>
              <a:rPr lang="en-US" sz="1600" dirty="0"/>
              <a:t>the resting (baseline) state and the second during a </a:t>
            </a:r>
            <a:r>
              <a:rPr lang="en-US" sz="1600" dirty="0" smtClean="0"/>
              <a:t>steady state </a:t>
            </a:r>
            <a:r>
              <a:rPr lang="en-US" sz="1600" dirty="0"/>
              <a:t>infusion of epinephrine (l to 4 mg/minute) or </a:t>
            </a:r>
            <a:r>
              <a:rPr lang="en-US" sz="1600" dirty="0" err="1" smtClean="0"/>
              <a:t>dobutamine</a:t>
            </a:r>
            <a:r>
              <a:rPr lang="en-US" sz="1600" dirty="0"/>
              <a:t> </a:t>
            </a:r>
            <a:r>
              <a:rPr lang="en-US" sz="1600" dirty="0" smtClean="0"/>
              <a:t>( 10 </a:t>
            </a:r>
            <a:r>
              <a:rPr lang="en-US" sz="1600" dirty="0"/>
              <a:t>to 15 </a:t>
            </a:r>
            <a:r>
              <a:rPr lang="en-US" sz="1600" dirty="0" err="1" smtClean="0"/>
              <a:t>microg</a:t>
            </a:r>
            <a:r>
              <a:rPr lang="en-US" sz="1600" dirty="0" smtClean="0"/>
              <a:t>/kg </a:t>
            </a:r>
            <a:r>
              <a:rPr lang="en-US" sz="1600" dirty="0"/>
              <a:t>per minute) 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Alternatively</a:t>
            </a:r>
            <a:r>
              <a:rPr lang="en-US" sz="1600" dirty="0"/>
              <a:t>, left </a:t>
            </a:r>
            <a:r>
              <a:rPr lang="en-US" sz="1600" dirty="0" smtClean="0"/>
              <a:t>ventricular segmental </a:t>
            </a:r>
            <a:r>
              <a:rPr lang="en-US" sz="1600" dirty="0"/>
              <a:t>wall dysfunction can often be </a:t>
            </a:r>
            <a:r>
              <a:rPr lang="en-US" sz="1600" dirty="0" smtClean="0"/>
              <a:t>improved by </a:t>
            </a:r>
            <a:r>
              <a:rPr lang="en-US" sz="1600" dirty="0"/>
              <a:t>administration of nitroglycerin, </a:t>
            </a:r>
            <a:r>
              <a:rPr lang="en-US" sz="1600" dirty="0" smtClean="0"/>
              <a:t>either </a:t>
            </a:r>
            <a:r>
              <a:rPr lang="en-US" sz="1600" dirty="0"/>
              <a:t>by improving </a:t>
            </a:r>
            <a:r>
              <a:rPr lang="en-US" sz="1600" dirty="0" smtClean="0"/>
              <a:t>collateral blood </a:t>
            </a:r>
            <a:r>
              <a:rPr lang="en-US" sz="1600" dirty="0"/>
              <a:t>flow, reducing myocardial oxygen </a:t>
            </a:r>
            <a:r>
              <a:rPr lang="en-US" sz="1600" dirty="0" smtClean="0"/>
              <a:t>consumption to </a:t>
            </a:r>
            <a:r>
              <a:rPr lang="en-US" sz="1600" dirty="0"/>
              <a:t>match available supply, or simply by reducing the after </a:t>
            </a:r>
            <a:r>
              <a:rPr lang="en-US" sz="1600" dirty="0" smtClean="0"/>
              <a:t>load against </a:t>
            </a:r>
            <a:r>
              <a:rPr lang="en-US" sz="1600" dirty="0"/>
              <a:t>which the left ventricle must </a:t>
            </a:r>
            <a:r>
              <a:rPr lang="en-US" sz="1600" dirty="0" smtClean="0"/>
              <a:t>eject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33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Left </a:t>
            </a:r>
            <a:r>
              <a:rPr lang="en-US" sz="1600" dirty="0" smtClean="0"/>
              <a:t>ventricular segmental </a:t>
            </a:r>
            <a:r>
              <a:rPr lang="en-US" sz="1600" dirty="0"/>
              <a:t>wall motion can be influenced by </a:t>
            </a:r>
            <a:r>
              <a:rPr lang="en-US" sz="1600" dirty="0" err="1" smtClean="0"/>
              <a:t>postextrasystolic</a:t>
            </a:r>
            <a:r>
              <a:rPr lang="en-US" sz="1600" dirty="0"/>
              <a:t> </a:t>
            </a:r>
            <a:r>
              <a:rPr lang="en-US" sz="1600" dirty="0" smtClean="0"/>
              <a:t>potentiation </a:t>
            </a:r>
            <a:r>
              <a:rPr lang="en-US" sz="1600" dirty="0"/>
              <a:t>when a single ventricular premature </a:t>
            </a:r>
            <a:r>
              <a:rPr lang="en-US" sz="1600" dirty="0" smtClean="0"/>
              <a:t>beat is </a:t>
            </a:r>
            <a:r>
              <a:rPr lang="en-US" sz="1600" dirty="0"/>
              <a:t>introduced during left </a:t>
            </a:r>
            <a:r>
              <a:rPr lang="en-US" sz="1600" dirty="0" err="1"/>
              <a:t>ventriculography</a:t>
            </a:r>
            <a:r>
              <a:rPr lang="en-US" sz="1600" dirty="0"/>
              <a:t> and is </a:t>
            </a:r>
            <a:r>
              <a:rPr lang="en-US" sz="1600" dirty="0" smtClean="0"/>
              <a:t>followed by </a:t>
            </a:r>
            <a:r>
              <a:rPr lang="en-US" sz="1600" dirty="0"/>
              <a:t>a potentiated beat.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Segmental </a:t>
            </a:r>
            <a:r>
              <a:rPr lang="en-US" sz="1600" dirty="0"/>
              <a:t>wall motion during </a:t>
            </a:r>
            <a:r>
              <a:rPr lang="en-US" sz="1600" dirty="0" smtClean="0"/>
              <a:t>one of </a:t>
            </a:r>
            <a:r>
              <a:rPr lang="en-US" sz="1600" dirty="0"/>
              <a:t>the preceding sinus beats is compared with that of </a:t>
            </a:r>
            <a:r>
              <a:rPr lang="en-US" sz="1600" dirty="0" smtClean="0"/>
              <a:t>the </a:t>
            </a:r>
            <a:r>
              <a:rPr lang="en-US" sz="1600" dirty="0" err="1" smtClean="0"/>
              <a:t>postextrasystolic</a:t>
            </a:r>
            <a:r>
              <a:rPr lang="en-US" sz="1600" dirty="0" smtClean="0"/>
              <a:t> </a:t>
            </a:r>
            <a:r>
              <a:rPr lang="en-US" sz="1600" dirty="0"/>
              <a:t>beat and improvement on the </a:t>
            </a:r>
            <a:r>
              <a:rPr lang="en-US" sz="1600" dirty="0" smtClean="0"/>
              <a:t>potentiated beat </a:t>
            </a:r>
            <a:r>
              <a:rPr lang="en-US" sz="1600" dirty="0"/>
              <a:t>as compared with the </a:t>
            </a:r>
            <a:r>
              <a:rPr lang="en-US" sz="1600" dirty="0" smtClean="0"/>
              <a:t>preceding </a:t>
            </a:r>
            <a:r>
              <a:rPr lang="en-US" sz="1600" dirty="0"/>
              <a:t>sinus beat </a:t>
            </a:r>
            <a:r>
              <a:rPr lang="en-US" sz="1600" dirty="0" smtClean="0"/>
              <a:t>suggests ischemia </a:t>
            </a:r>
            <a:r>
              <a:rPr lang="en-US" sz="1600" dirty="0"/>
              <a:t>rather than </a:t>
            </a:r>
            <a:r>
              <a:rPr lang="en-US" sz="1600" dirty="0" smtClean="0"/>
              <a:t>infarction.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Segments in which wall motion improves with intervention generally maintain same level of improvement after successful surgical revascularization.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74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Contraindications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only absolute contraindication to </a:t>
            </a:r>
            <a:r>
              <a:rPr lang="en-US" sz="1600" dirty="0" smtClean="0"/>
              <a:t>cardiac catheterization </a:t>
            </a:r>
            <a:r>
              <a:rPr lang="en-US" sz="1600" dirty="0"/>
              <a:t>is the refusal of a mentally competent </a:t>
            </a:r>
            <a:r>
              <a:rPr lang="en-US" sz="1600" dirty="0" smtClean="0"/>
              <a:t>patient to </a:t>
            </a:r>
            <a:r>
              <a:rPr lang="en-US" sz="1600" dirty="0"/>
              <a:t>consent to the procedure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8763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3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Calculation of </a:t>
            </a:r>
            <a:r>
              <a:rPr lang="en-US" dirty="0" err="1" smtClean="0"/>
              <a:t>stenotic</a:t>
            </a:r>
            <a:r>
              <a:rPr lang="en-US" dirty="0" smtClean="0"/>
              <a:t> valve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GORLIN FORMULA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rgbClr val="FFFF00"/>
                </a:solidFill>
              </a:rPr>
              <a:t>Torricelli's law: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Flow </a:t>
            </a:r>
            <a:r>
              <a:rPr lang="en-US" sz="1600" dirty="0"/>
              <a:t>across a round orifice </a:t>
            </a:r>
            <a:r>
              <a:rPr lang="en-US" sz="1600" dirty="0" smtClean="0"/>
              <a:t> F </a:t>
            </a:r>
            <a:r>
              <a:rPr lang="en-US" sz="1600" dirty="0"/>
              <a:t>= AV </a:t>
            </a:r>
            <a:r>
              <a:rPr lang="en-US" sz="1600" dirty="0" smtClean="0"/>
              <a:t>C</a:t>
            </a:r>
            <a:r>
              <a:rPr lang="en-US" sz="1600" baseline="-25000" dirty="0" smtClean="0"/>
              <a:t>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aseline="-25000" dirty="0"/>
              <a:t> </a:t>
            </a:r>
            <a:r>
              <a:rPr lang="en-US" sz="1600" baseline="-25000" dirty="0" smtClean="0"/>
              <a:t>                                                                          </a:t>
            </a:r>
            <a:r>
              <a:rPr lang="en-US" sz="1600" dirty="0" smtClean="0"/>
              <a:t>A = F/</a:t>
            </a:r>
            <a:r>
              <a:rPr lang="en-US" sz="1600" dirty="0" err="1" smtClean="0"/>
              <a:t>VCc</a:t>
            </a:r>
            <a:endParaRPr lang="en-US" sz="1600" baseline="-25000" dirty="0"/>
          </a:p>
          <a:p>
            <a:pPr marL="457200" indent="-457200">
              <a:lnSpc>
                <a:spcPct val="150000"/>
              </a:lnSpc>
            </a:pPr>
            <a:endParaRPr lang="en-US" sz="1600" baseline="-25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F  = </a:t>
            </a:r>
            <a:r>
              <a:rPr lang="en-US" sz="1600" dirty="0"/>
              <a:t>Flow rate                 </a:t>
            </a:r>
            <a:r>
              <a:rPr lang="en-US" sz="1600" dirty="0" smtClean="0"/>
              <a:t>A  = </a:t>
            </a:r>
            <a:r>
              <a:rPr lang="en-US" sz="1600" dirty="0"/>
              <a:t>Orifice area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V  = </a:t>
            </a:r>
            <a:r>
              <a:rPr lang="en-US" sz="1600" dirty="0"/>
              <a:t>Velocity of flow     </a:t>
            </a:r>
            <a:r>
              <a:rPr lang="en-US" sz="1600" dirty="0" smtClean="0"/>
              <a:t>C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 </a:t>
            </a:r>
            <a:r>
              <a:rPr lang="en-US" sz="1600" dirty="0"/>
              <a:t>= Coefficient of </a:t>
            </a:r>
            <a:r>
              <a:rPr lang="en-US" sz="1600" dirty="0" smtClean="0"/>
              <a:t>orifice contraction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87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 lvl="1"/>
            <a:r>
              <a:rPr lang="en-US" sz="1800" dirty="0">
                <a:solidFill>
                  <a:srgbClr val="FFFF00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r>
              <a:rPr lang="en-US" sz="1800" dirty="0">
                <a:solidFill>
                  <a:srgbClr val="FFFF00"/>
                </a:solidFill>
              </a:rPr>
              <a:t> Pressure gradient and velocity of flow Relation - Torricelli's law</a:t>
            </a:r>
          </a:p>
          <a:p>
            <a:pPr lvl="1"/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3176" t="38020" r="46706" b="59028"/>
          <a:stretch>
            <a:fillRect/>
          </a:stretch>
        </p:blipFill>
        <p:spPr bwMode="auto">
          <a:xfrm>
            <a:off x="962890" y="1212273"/>
            <a:ext cx="717176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599" y="2413338"/>
            <a:ext cx="71717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V = velocity of flow</a:t>
            </a:r>
          </a:p>
          <a:p>
            <a:pPr>
              <a:lnSpc>
                <a:spcPct val="150000"/>
              </a:lnSpc>
            </a:pPr>
            <a:r>
              <a:rPr lang="en-US" sz="1600" dirty="0" err="1"/>
              <a:t>C</a:t>
            </a:r>
            <a:r>
              <a:rPr lang="en-US" sz="1600" baseline="-25000" dirty="0" err="1"/>
              <a:t>v</a:t>
            </a:r>
            <a:r>
              <a:rPr lang="en-US" sz="1600" dirty="0"/>
              <a:t> = coefficient of velocity - correcting for energy loss as pressure energy is converted to </a:t>
            </a:r>
            <a:r>
              <a:rPr lang="en-US" sz="1600" dirty="0" smtClean="0"/>
              <a:t>kinetic </a:t>
            </a:r>
            <a:r>
              <a:rPr lang="en-US" sz="1600" dirty="0"/>
              <a:t>or velocity energy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h =  pressure gradient in cm H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g  = gravitational constant (980 cm/sec</a:t>
            </a:r>
            <a:r>
              <a:rPr lang="en-US" sz="1600" baseline="30000" dirty="0"/>
              <a:t>2</a:t>
            </a:r>
            <a:r>
              <a:rPr lang="en-US" sz="1600" dirty="0"/>
              <a:t>) for converting cm H</a:t>
            </a:r>
            <a:r>
              <a:rPr lang="en-US" sz="1600" baseline="-25000" dirty="0"/>
              <a:t>2</a:t>
            </a:r>
            <a:r>
              <a:rPr lang="en-US" sz="1600" dirty="0"/>
              <a:t>O to units of pressure</a:t>
            </a:r>
          </a:p>
        </p:txBody>
      </p:sp>
    </p:spTree>
    <p:extLst>
      <p:ext uri="{BB962C8B-B14F-4D97-AF65-F5344CB8AC3E}">
        <p14:creationId xmlns:p14="http://schemas.microsoft.com/office/powerpoint/2010/main" val="13108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696200" cy="365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2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3340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Flow (F) = Total cardiac output expressed in terms of the seconds per minute during which there is actually forward flow across the valve.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F= </a:t>
            </a:r>
            <a:r>
              <a:rPr lang="en-US" sz="1600" dirty="0" smtClean="0"/>
              <a:t>CO  </a:t>
            </a:r>
            <a:r>
              <a:rPr lang="en-US" sz="1600" dirty="0"/>
              <a:t>(ml or 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/min)/SEP/DFP </a:t>
            </a:r>
            <a:r>
              <a:rPr lang="en-US" sz="1600" dirty="0"/>
              <a:t>(sec/min) x </a:t>
            </a:r>
            <a:r>
              <a:rPr lang="en-US" sz="1600" dirty="0" smtClean="0"/>
              <a:t>HR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The diastolic filling period begins </a:t>
            </a:r>
            <a:r>
              <a:rPr lang="en-US" sz="1600" dirty="0" smtClean="0"/>
              <a:t>at </a:t>
            </a:r>
            <a:r>
              <a:rPr lang="en-US" sz="1600" dirty="0"/>
              <a:t>mitral valve </a:t>
            </a:r>
            <a:r>
              <a:rPr lang="en-US" sz="1600" dirty="0" smtClean="0"/>
              <a:t>opening and </a:t>
            </a:r>
            <a:r>
              <a:rPr lang="en-US" sz="1600" dirty="0"/>
              <a:t>continues until end-diastole.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systolic </a:t>
            </a:r>
            <a:r>
              <a:rPr lang="en-US" sz="1600" dirty="0" smtClean="0"/>
              <a:t>ejection period begins </a:t>
            </a:r>
            <a:r>
              <a:rPr lang="en-US" sz="1600" dirty="0"/>
              <a:t>with aortic valve opening and proceeds till the </a:t>
            </a:r>
            <a:r>
              <a:rPr lang="en-US" sz="1600" dirty="0" err="1" smtClean="0"/>
              <a:t>dicrotic</a:t>
            </a:r>
            <a:r>
              <a:rPr lang="en-US" sz="1600" dirty="0"/>
              <a:t> </a:t>
            </a:r>
            <a:r>
              <a:rPr lang="en-US" sz="1600" dirty="0" smtClean="0"/>
              <a:t>notch </a:t>
            </a:r>
            <a:r>
              <a:rPr lang="en-US" sz="1600" dirty="0"/>
              <a:t>or some other evidence of aortic valve </a:t>
            </a:r>
            <a:r>
              <a:rPr lang="en-US" sz="1600" dirty="0" smtClean="0"/>
              <a:t>closure.</a:t>
            </a:r>
            <a:endParaRPr lang="en-US" sz="1600" baseline="30000" dirty="0"/>
          </a:p>
          <a:p>
            <a:pPr>
              <a:lnSpc>
                <a:spcPct val="150000"/>
              </a:lnSpc>
            </a:pPr>
            <a:endParaRPr lang="en-US" sz="1600" baseline="30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2841" t="16667" r="47291" b="21875"/>
          <a:stretch>
            <a:fillRect/>
          </a:stretch>
        </p:blipFill>
        <p:spPr bwMode="auto">
          <a:xfrm>
            <a:off x="5916478" y="1752600"/>
            <a:ext cx="322752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39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SYSTOLIC EJECTION PERIOD CALCULATION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575" y="1600200"/>
            <a:ext cx="437284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39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AREA CALCULATION FOR MITRAL VALVE &amp; AORTIC VALVE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292892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29289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968931"/>
            <a:ext cx="343852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891" y="3886200"/>
            <a:ext cx="29289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 l="22841" t="16667" r="47291" b="21875"/>
          <a:stretch>
            <a:fillRect/>
          </a:stretch>
        </p:blipFill>
        <p:spPr bwMode="auto">
          <a:xfrm>
            <a:off x="5105400" y="2714620"/>
            <a:ext cx="40386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9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Mitral valve area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By rearranging the terms of </a:t>
            </a:r>
            <a:r>
              <a:rPr lang="en-US" sz="1600" dirty="0" smtClean="0"/>
              <a:t>Eq</a:t>
            </a:r>
            <a:r>
              <a:rPr lang="en-US" sz="1600" dirty="0"/>
              <a:t>.</a:t>
            </a:r>
            <a:r>
              <a:rPr lang="en-US" sz="1600" dirty="0" smtClean="0"/>
              <a:t>, </a:t>
            </a:r>
            <a:r>
              <a:rPr lang="en-US" sz="1600" dirty="0"/>
              <a:t>one sees that for </a:t>
            </a:r>
            <a:r>
              <a:rPr lang="en-US" sz="1600" dirty="0" smtClean="0"/>
              <a:t>the mitral </a:t>
            </a:r>
            <a:r>
              <a:rPr lang="en-US" sz="1600" dirty="0"/>
              <a:t>valve</a:t>
            </a:r>
            <a:r>
              <a:rPr lang="en-US" sz="1600" dirty="0" smtClean="0"/>
              <a:t>,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r>
              <a:rPr lang="en-US" sz="1600" dirty="0"/>
              <a:t>where ∆</a:t>
            </a:r>
            <a:r>
              <a:rPr lang="en-US" sz="1600" dirty="0" smtClean="0"/>
              <a:t>P </a:t>
            </a:r>
            <a:r>
              <a:rPr lang="en-US" sz="1600" dirty="0"/>
              <a:t>is the mean </a:t>
            </a:r>
            <a:r>
              <a:rPr lang="en-US" sz="1600" dirty="0" err="1"/>
              <a:t>transmitral</a:t>
            </a:r>
            <a:r>
              <a:rPr lang="en-US" sz="1600" dirty="0"/>
              <a:t> pressure gradient and </a:t>
            </a:r>
            <a:r>
              <a:rPr lang="en-US" sz="1600" dirty="0" smtClean="0"/>
              <a:t>MVA is </a:t>
            </a:r>
            <a:r>
              <a:rPr lang="en-US" sz="1600" dirty="0"/>
              <a:t>the mitral valve area.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Thus</a:t>
            </a:r>
            <a:r>
              <a:rPr lang="en-US" sz="1600" dirty="0"/>
              <a:t>, by doubling cardiac output </a:t>
            </a:r>
            <a:r>
              <a:rPr lang="en-US" sz="1600" dirty="0" smtClean="0"/>
              <a:t>one will </a:t>
            </a:r>
            <a:r>
              <a:rPr lang="en-US" sz="1600" dirty="0"/>
              <a:t>quadruple the gradient across the valve, if heart rate </a:t>
            </a:r>
            <a:r>
              <a:rPr lang="en-US" sz="1600" dirty="0" smtClean="0"/>
              <a:t>and diastolic </a:t>
            </a:r>
            <a:r>
              <a:rPr lang="en-US" sz="1600" dirty="0"/>
              <a:t>filling period remain constant.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normal </a:t>
            </a:r>
            <a:r>
              <a:rPr lang="en-US" sz="1600" dirty="0" smtClean="0"/>
              <a:t>mitral orifice </a:t>
            </a:r>
            <a:r>
              <a:rPr lang="en-US" sz="1600" dirty="0"/>
              <a:t>in an adult has a cross-sectional area of 4 . 0 to 5 . 0 </a:t>
            </a:r>
            <a:r>
              <a:rPr lang="en-US" sz="1600" dirty="0" smtClean="0"/>
              <a:t>cm2 when </a:t>
            </a:r>
            <a:r>
              <a:rPr lang="en-US" sz="1600" dirty="0"/>
              <a:t>the mitral valve is completely open in diastole.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Considerable</a:t>
            </a:r>
            <a:r>
              <a:rPr lang="en-US" sz="1600" dirty="0"/>
              <a:t> </a:t>
            </a:r>
            <a:r>
              <a:rPr lang="en-US" sz="1600" dirty="0" smtClean="0"/>
              <a:t>reduction </a:t>
            </a:r>
            <a:r>
              <a:rPr lang="en-US" sz="1600" dirty="0"/>
              <a:t>in this orifice area can occur without </a:t>
            </a:r>
            <a:r>
              <a:rPr lang="en-US" sz="1600" dirty="0" smtClean="0"/>
              <a:t>symptomatic limitation</a:t>
            </a:r>
            <a:r>
              <a:rPr lang="en-US" sz="1600" dirty="0"/>
              <a:t>, but when the area is </a:t>
            </a:r>
            <a:r>
              <a:rPr lang="en-US" sz="1600" dirty="0" smtClean="0"/>
              <a:t>1.0 </a:t>
            </a:r>
            <a:r>
              <a:rPr lang="en-US" sz="1600" dirty="0"/>
              <a:t>cm2 or less , </a:t>
            </a:r>
            <a:r>
              <a:rPr lang="en-US" sz="1600" dirty="0" smtClean="0"/>
              <a:t>a substantial </a:t>
            </a:r>
            <a:r>
              <a:rPr lang="en-US" sz="1600" dirty="0"/>
              <a:t>resting gradient will be present across the </a:t>
            </a:r>
            <a:r>
              <a:rPr lang="en-US" sz="1600" dirty="0" smtClean="0"/>
              <a:t>mitral valve </a:t>
            </a:r>
            <a:r>
              <a:rPr lang="en-US" sz="1600" dirty="0"/>
              <a:t>and any demand for increased cardiac output will </a:t>
            </a:r>
            <a:r>
              <a:rPr lang="en-US" sz="1600" dirty="0" smtClean="0"/>
              <a:t>be met </a:t>
            </a:r>
            <a:r>
              <a:rPr lang="en-US" sz="1600" dirty="0"/>
              <a:t>by increases in left atrial and pulmonary capillary </a:t>
            </a:r>
            <a:r>
              <a:rPr lang="en-US" sz="1600" dirty="0" smtClean="0"/>
              <a:t>pressure that </a:t>
            </a:r>
            <a:r>
              <a:rPr lang="en-US" sz="1600" dirty="0"/>
              <a:t>lead to pulmonary </a:t>
            </a:r>
            <a:r>
              <a:rPr lang="en-US" sz="1600" dirty="0" smtClean="0"/>
              <a:t>congestion </a:t>
            </a:r>
            <a:r>
              <a:rPr lang="en-US" sz="1600" dirty="0"/>
              <a:t>and </a:t>
            </a:r>
            <a:r>
              <a:rPr lang="en-US" sz="1600" dirty="0" smtClean="0"/>
              <a:t>edema</a:t>
            </a:r>
            <a:r>
              <a:rPr lang="en-US" sz="16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39" y="1219200"/>
            <a:ext cx="26193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28600"/>
            <a:ext cx="5638800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2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of valve area calculation in MS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4953000" cy="5623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40 year woman with RHD and severe MS, HTN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In this patient, five beats were chosen from </a:t>
            </a:r>
            <a:r>
              <a:rPr lang="en-US" sz="1600" dirty="0" smtClean="0"/>
              <a:t>the recordings </a:t>
            </a:r>
            <a:r>
              <a:rPr lang="en-US" sz="1600" dirty="0"/>
              <a:t>taken closest in time to the Fick cardiac </a:t>
            </a:r>
            <a:r>
              <a:rPr lang="en-US" sz="1600" dirty="0" smtClean="0"/>
              <a:t>output determination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Planimetry</a:t>
            </a:r>
            <a:r>
              <a:rPr lang="en-US" sz="1600" dirty="0" smtClean="0"/>
              <a:t> </a:t>
            </a:r>
            <a:r>
              <a:rPr lang="en-US" sz="1600" dirty="0"/>
              <a:t>of the area between </a:t>
            </a:r>
            <a:r>
              <a:rPr lang="en-US" sz="1600" dirty="0" smtClean="0"/>
              <a:t>PCW </a:t>
            </a:r>
            <a:r>
              <a:rPr lang="en-US" sz="1600" dirty="0"/>
              <a:t>and </a:t>
            </a:r>
            <a:r>
              <a:rPr lang="en-US" sz="1600" dirty="0" smtClean="0"/>
              <a:t>LV pressure </a:t>
            </a:r>
            <a:r>
              <a:rPr lang="en-US" sz="1600" dirty="0"/>
              <a:t>tracings </a:t>
            </a:r>
            <a:r>
              <a:rPr lang="en-US" sz="1600" dirty="0" smtClean="0"/>
              <a:t>was </a:t>
            </a:r>
            <a:r>
              <a:rPr lang="en-US" sz="1600" dirty="0"/>
              <a:t>done for these five </a:t>
            </a:r>
            <a:r>
              <a:rPr lang="en-US" sz="1600" dirty="0" smtClean="0"/>
              <a:t>beats, and </a:t>
            </a:r>
            <a:r>
              <a:rPr lang="en-US" sz="1600" dirty="0"/>
              <a:t>these areas were divided by the length of the </a:t>
            </a:r>
            <a:r>
              <a:rPr lang="en-US" sz="1600" dirty="0" smtClean="0"/>
              <a:t>diastolic filling </a:t>
            </a:r>
            <a:r>
              <a:rPr lang="en-US" sz="1600" dirty="0"/>
              <a:t>periods for each beat, </a:t>
            </a:r>
            <a:r>
              <a:rPr lang="en-US" sz="1600" dirty="0" smtClean="0"/>
              <a:t>giving an </a:t>
            </a:r>
            <a:r>
              <a:rPr lang="en-US" sz="1600" dirty="0"/>
              <a:t>average </a:t>
            </a:r>
            <a:r>
              <a:rPr lang="en-US" sz="1600" dirty="0" smtClean="0"/>
              <a:t>gradient deflection </a:t>
            </a:r>
            <a:r>
              <a:rPr lang="en-US" sz="1600" dirty="0"/>
              <a:t>in millimeters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320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4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Preparation and premedication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500" dirty="0"/>
              <a:t>Informed consent – simple terms, steps of procedure, complications (</a:t>
            </a:r>
            <a:r>
              <a:rPr lang="en-US" sz="1500" b="1" i="1" dirty="0" smtClean="0"/>
              <a:t>usually taken </a:t>
            </a:r>
            <a:r>
              <a:rPr lang="en-US" sz="1500" b="1" i="1" dirty="0"/>
              <a:t>by operator).</a:t>
            </a:r>
          </a:p>
          <a:p>
            <a:pPr>
              <a:lnSpc>
                <a:spcPct val="170000"/>
              </a:lnSpc>
            </a:pPr>
            <a:r>
              <a:rPr lang="en-US" sz="1500" dirty="0" smtClean="0"/>
              <a:t>All </a:t>
            </a:r>
            <a:r>
              <a:rPr lang="en-US" sz="1500" dirty="0"/>
              <a:t>peripheral pulses to be felt</a:t>
            </a:r>
            <a:r>
              <a:rPr lang="en-US" sz="1500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sz="1500" dirty="0"/>
              <a:t>The </a:t>
            </a:r>
            <a:r>
              <a:rPr lang="en-US" sz="1500" dirty="0" smtClean="0"/>
              <a:t>guidelines by </a:t>
            </a:r>
            <a:r>
              <a:rPr lang="en-US" sz="1500" dirty="0"/>
              <a:t>the American Society of Anesthesiologists </a:t>
            </a:r>
            <a:r>
              <a:rPr lang="en-US" sz="1500" dirty="0" smtClean="0"/>
              <a:t>currently recommend </a:t>
            </a:r>
            <a:r>
              <a:rPr lang="en-US" sz="1500" dirty="0"/>
              <a:t>a minimum of 2 hours fasting period after </a:t>
            </a:r>
            <a:r>
              <a:rPr lang="en-US" sz="1500" dirty="0" smtClean="0"/>
              <a:t>clear liquids, </a:t>
            </a:r>
            <a:r>
              <a:rPr lang="en-US" sz="1500" dirty="0"/>
              <a:t>and 6 hours after a light </a:t>
            </a:r>
            <a:r>
              <a:rPr lang="en-US" sz="1500" dirty="0" smtClean="0"/>
              <a:t>meal.</a:t>
            </a:r>
            <a:endParaRPr lang="en-US" sz="1500" dirty="0"/>
          </a:p>
          <a:p>
            <a:pPr>
              <a:lnSpc>
                <a:spcPct val="170000"/>
              </a:lnSpc>
            </a:pPr>
            <a:r>
              <a:rPr lang="en-US" sz="1500" dirty="0" smtClean="0"/>
              <a:t>For </a:t>
            </a:r>
            <a:r>
              <a:rPr lang="en-US" sz="1500" dirty="0"/>
              <a:t>diabetic patients – dose of NPH insulin should be cut by 50% (</a:t>
            </a:r>
            <a:r>
              <a:rPr lang="en-US" sz="1500" dirty="0" smtClean="0"/>
              <a:t>overnight fast </a:t>
            </a:r>
            <a:r>
              <a:rPr lang="en-US" sz="1500" dirty="0"/>
              <a:t>with normal dosing of insulin – hypoglycemia).</a:t>
            </a:r>
          </a:p>
          <a:p>
            <a:pPr>
              <a:lnSpc>
                <a:spcPct val="170000"/>
              </a:lnSpc>
            </a:pPr>
            <a:r>
              <a:rPr lang="en-US" sz="1500" dirty="0" smtClean="0"/>
              <a:t>To </a:t>
            </a:r>
            <a:r>
              <a:rPr lang="en-US" sz="1500" dirty="0"/>
              <a:t>stop metformin – 48 </a:t>
            </a:r>
            <a:r>
              <a:rPr lang="en-US" sz="1500" dirty="0" err="1"/>
              <a:t>hrs</a:t>
            </a:r>
            <a:r>
              <a:rPr lang="en-US" sz="1500" dirty="0"/>
              <a:t> before procedure – lactic acidosis.(</a:t>
            </a:r>
            <a:r>
              <a:rPr lang="en-US" sz="1500" b="1" i="1" dirty="0"/>
              <a:t>no </a:t>
            </a:r>
            <a:r>
              <a:rPr lang="en-US" sz="1500" b="1" i="1" dirty="0" smtClean="0"/>
              <a:t>evidence for </a:t>
            </a:r>
            <a:r>
              <a:rPr lang="en-US" sz="1500" b="1" i="1" dirty="0"/>
              <a:t>clinical benefit</a:t>
            </a:r>
            <a:r>
              <a:rPr lang="en-US" sz="1500" b="1" i="1" dirty="0" smtClean="0"/>
              <a:t>).</a:t>
            </a:r>
            <a:endParaRPr lang="en-US" sz="1500" b="1" i="1" dirty="0"/>
          </a:p>
          <a:p>
            <a:pPr>
              <a:lnSpc>
                <a:spcPct val="170000"/>
              </a:lnSpc>
            </a:pPr>
            <a:r>
              <a:rPr lang="en-US" sz="1500" dirty="0" smtClean="0"/>
              <a:t>Adequate </a:t>
            </a:r>
            <a:r>
              <a:rPr lang="en-US" sz="1500" dirty="0"/>
              <a:t>hydration. (urine output &gt; 50ml/h)</a:t>
            </a:r>
          </a:p>
          <a:p>
            <a:pPr>
              <a:lnSpc>
                <a:spcPct val="170000"/>
              </a:lnSpc>
            </a:pPr>
            <a:r>
              <a:rPr lang="en-US" sz="1500" dirty="0" smtClean="0"/>
              <a:t>Anxiolytic</a:t>
            </a:r>
            <a:endParaRPr lang="en-US" sz="1500" dirty="0"/>
          </a:p>
          <a:p>
            <a:pPr>
              <a:lnSpc>
                <a:spcPct val="170000"/>
              </a:lnSpc>
            </a:pPr>
            <a:r>
              <a:rPr lang="en-US" sz="1500" dirty="0" smtClean="0"/>
              <a:t>Shaving </a:t>
            </a:r>
            <a:r>
              <a:rPr lang="en-US" sz="1500" dirty="0"/>
              <a:t>of the both forearms and inguinal regions.</a:t>
            </a:r>
          </a:p>
          <a:p>
            <a:pPr>
              <a:lnSpc>
                <a:spcPct val="170000"/>
              </a:lnSpc>
            </a:pPr>
            <a:r>
              <a:rPr lang="en-US" sz="1500" dirty="0" smtClean="0"/>
              <a:t>IE </a:t>
            </a:r>
            <a:r>
              <a:rPr lang="en-US" sz="1500" dirty="0"/>
              <a:t>prophylaxis if </a:t>
            </a:r>
            <a:r>
              <a:rPr lang="en-US" sz="1500" dirty="0" err="1"/>
              <a:t>valvular</a:t>
            </a:r>
            <a:r>
              <a:rPr lang="en-US" sz="1500" dirty="0"/>
              <a:t> heart disease.</a:t>
            </a:r>
          </a:p>
        </p:txBody>
      </p:sp>
    </p:spTree>
    <p:extLst>
      <p:ext uri="{BB962C8B-B14F-4D97-AF65-F5344CB8AC3E}">
        <p14:creationId xmlns:p14="http://schemas.microsoft.com/office/powerpoint/2010/main" val="6748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Valve area calculation chart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4582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90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mean gradient in </a:t>
            </a:r>
            <a:r>
              <a:rPr lang="en-US" sz="1600" dirty="0" smtClean="0"/>
              <a:t>millimeters of mercury was </a:t>
            </a:r>
            <a:r>
              <a:rPr lang="en-US" sz="1600" dirty="0"/>
              <a:t>calculated as the </a:t>
            </a:r>
            <a:r>
              <a:rPr lang="en-US" sz="1600" dirty="0" smtClean="0"/>
              <a:t>average gradient </a:t>
            </a:r>
            <a:r>
              <a:rPr lang="en-US" sz="1600" dirty="0"/>
              <a:t>deflection in millimeters multiplied by the scale </a:t>
            </a:r>
            <a:r>
              <a:rPr lang="en-US" sz="1600" dirty="0" smtClean="0"/>
              <a:t>factor (mmHg/mm </a:t>
            </a:r>
            <a:r>
              <a:rPr lang="en-US" sz="1600" dirty="0"/>
              <a:t>deflection</a:t>
            </a:r>
            <a:r>
              <a:rPr lang="en-US" sz="16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In </a:t>
            </a:r>
            <a:r>
              <a:rPr lang="en-US" sz="1600" dirty="0"/>
              <a:t>this case, the mean </a:t>
            </a:r>
            <a:r>
              <a:rPr lang="en-US" sz="1600" dirty="0" smtClean="0"/>
              <a:t>gradient was </a:t>
            </a:r>
            <a:r>
              <a:rPr lang="en-US" sz="1600" dirty="0"/>
              <a:t>30 mmHg.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/>
              <a:t>N</a:t>
            </a:r>
            <a:r>
              <a:rPr lang="en-US" sz="1600" dirty="0" smtClean="0"/>
              <a:t>ext</a:t>
            </a:r>
            <a:r>
              <a:rPr lang="en-US" sz="1600" dirty="0"/>
              <a:t>, the average diastolic filling period </a:t>
            </a:r>
            <a:r>
              <a:rPr lang="en-US" sz="1600" dirty="0" smtClean="0"/>
              <a:t>was calculated using </a:t>
            </a:r>
            <a:r>
              <a:rPr lang="en-US" sz="1600" dirty="0"/>
              <a:t>the average </a:t>
            </a:r>
            <a:r>
              <a:rPr lang="en-US" sz="1600" dirty="0" smtClean="0"/>
              <a:t>measured length </a:t>
            </a:r>
            <a:r>
              <a:rPr lang="en-US" sz="1600" dirty="0"/>
              <a:t>between initial </a:t>
            </a:r>
            <a:r>
              <a:rPr lang="en-US" sz="1600" dirty="0" smtClean="0"/>
              <a:t>PCW-LV </a:t>
            </a:r>
            <a:r>
              <a:rPr lang="en-US" sz="1600" dirty="0"/>
              <a:t>crossover in early </a:t>
            </a:r>
            <a:r>
              <a:rPr lang="en-US" sz="1600" dirty="0" smtClean="0"/>
              <a:t>diastole and </a:t>
            </a:r>
            <a:r>
              <a:rPr lang="en-US" sz="1600" dirty="0"/>
              <a:t>end-diastole (peak of the R wave by </a:t>
            </a:r>
            <a:r>
              <a:rPr lang="en-US" sz="1600" dirty="0" smtClean="0"/>
              <a:t>ECG).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This average length </a:t>
            </a:r>
            <a:r>
              <a:rPr lang="en-US" sz="1600" dirty="0"/>
              <a:t>in millimeters was divided by the paper speed (</a:t>
            </a:r>
            <a:r>
              <a:rPr lang="en-US" sz="1600" dirty="0" smtClean="0"/>
              <a:t>mm/second</a:t>
            </a:r>
            <a:r>
              <a:rPr lang="en-US" sz="1600" dirty="0"/>
              <a:t>) to give the average diastolic filling </a:t>
            </a:r>
            <a:r>
              <a:rPr lang="en-US" sz="1600" dirty="0" smtClean="0"/>
              <a:t>period</a:t>
            </a:r>
            <a:r>
              <a:rPr lang="en-US" sz="1600" dirty="0"/>
              <a:t>, </a:t>
            </a:r>
            <a:r>
              <a:rPr lang="en-US" sz="1600" dirty="0" smtClean="0"/>
              <a:t>which in </a:t>
            </a:r>
            <a:r>
              <a:rPr lang="en-US" sz="1600" dirty="0"/>
              <a:t>this case was </a:t>
            </a:r>
            <a:r>
              <a:rPr lang="en-US" sz="1600" dirty="0" smtClean="0"/>
              <a:t>0.40 </a:t>
            </a:r>
            <a:r>
              <a:rPr lang="en-US" sz="1600" dirty="0"/>
              <a:t>second.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Heart </a:t>
            </a:r>
            <a:r>
              <a:rPr lang="en-US" sz="1600" dirty="0"/>
              <a:t>rate and cardiac </a:t>
            </a:r>
            <a:r>
              <a:rPr lang="en-US" sz="1600" dirty="0" smtClean="0"/>
              <a:t>output are </a:t>
            </a:r>
            <a:r>
              <a:rPr lang="en-US" sz="1600" dirty="0"/>
              <a:t>recorded, ideally from </a:t>
            </a:r>
            <a:r>
              <a:rPr lang="en-US" sz="1600" dirty="0" smtClean="0"/>
              <a:t>data collected </a:t>
            </a:r>
            <a:r>
              <a:rPr lang="en-US" sz="1600" dirty="0"/>
              <a:t>simultaneously with the recording of the </a:t>
            </a:r>
            <a:r>
              <a:rPr lang="en-US" sz="1600" dirty="0" smtClean="0"/>
              <a:t>PCW-LV</a:t>
            </a:r>
            <a:r>
              <a:rPr lang="en-US" sz="1600" dirty="0"/>
              <a:t> </a:t>
            </a:r>
            <a:r>
              <a:rPr lang="en-US" sz="1600" dirty="0" smtClean="0"/>
              <a:t>pressure </a:t>
            </a:r>
            <a:r>
              <a:rPr lang="en-US" sz="1600" dirty="0"/>
              <a:t>gradient.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Heart </a:t>
            </a:r>
            <a:r>
              <a:rPr lang="en-US" sz="1600" dirty="0"/>
              <a:t>rate was </a:t>
            </a:r>
            <a:r>
              <a:rPr lang="en-US" sz="1600" dirty="0" smtClean="0"/>
              <a:t>80 </a:t>
            </a:r>
            <a:r>
              <a:rPr lang="en-US" sz="1600" dirty="0" err="1"/>
              <a:t>bpm</a:t>
            </a:r>
            <a:r>
              <a:rPr lang="en-US" sz="1600" dirty="0"/>
              <a:t> and cardiac </a:t>
            </a:r>
            <a:r>
              <a:rPr lang="en-US" sz="1600" dirty="0" smtClean="0"/>
              <a:t>output was 4,680 cm3/minute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07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467600" cy="318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4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Aortic valve area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For the aortic valve the </a:t>
            </a:r>
            <a:r>
              <a:rPr lang="en-US" sz="1600" dirty="0" err="1" smtClean="0"/>
              <a:t>Eq</a:t>
            </a:r>
            <a:r>
              <a:rPr lang="en-US" sz="1600" dirty="0" smtClean="0"/>
              <a:t> can be rearranged as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/>
              <a:t>A</a:t>
            </a:r>
            <a:r>
              <a:rPr lang="en-US" sz="1600" dirty="0" smtClean="0"/>
              <a:t>t </a:t>
            </a:r>
            <a:r>
              <a:rPr lang="en-US" sz="1600" dirty="0"/>
              <a:t>a normal resting </a:t>
            </a:r>
            <a:r>
              <a:rPr lang="en-US" sz="1600" dirty="0" smtClean="0"/>
              <a:t>cardiac output </a:t>
            </a:r>
            <a:r>
              <a:rPr lang="en-US" sz="1600" dirty="0"/>
              <a:t>of </a:t>
            </a:r>
            <a:r>
              <a:rPr lang="en-US" sz="1600" dirty="0" smtClean="0"/>
              <a:t>5.0 L/minute</a:t>
            </a:r>
            <a:r>
              <a:rPr lang="en-US" sz="1600" dirty="0"/>
              <a:t>, an aortic orifice area of 0. 7 cm2 </a:t>
            </a:r>
            <a:r>
              <a:rPr lang="en-US" sz="1600" dirty="0" smtClean="0"/>
              <a:t>will result </a:t>
            </a:r>
            <a:r>
              <a:rPr lang="en-US" sz="1600" dirty="0"/>
              <a:t>in a pressure gradient of approximately 33 </a:t>
            </a:r>
            <a:r>
              <a:rPr lang="en-US" sz="1600" dirty="0" smtClean="0"/>
              <a:t>mmHg across </a:t>
            </a:r>
            <a:r>
              <a:rPr lang="en-US" sz="1600" dirty="0"/>
              <a:t>the aortic valve.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Doubling </a:t>
            </a:r>
            <a:r>
              <a:rPr lang="en-US" sz="1600" dirty="0"/>
              <a:t>of the cardiac output, </a:t>
            </a:r>
            <a:r>
              <a:rPr lang="en-US" sz="1600" dirty="0" smtClean="0"/>
              <a:t>as might </a:t>
            </a:r>
            <a:r>
              <a:rPr lang="en-US" sz="1600" dirty="0"/>
              <a:t>occur with exercise, would increase the gradient by </a:t>
            </a:r>
            <a:r>
              <a:rPr lang="en-US" sz="1600" dirty="0" smtClean="0"/>
              <a:t>a factor </a:t>
            </a:r>
            <a:r>
              <a:rPr lang="en-US" sz="1600" dirty="0"/>
              <a:t>of 4 to </a:t>
            </a:r>
            <a:r>
              <a:rPr lang="en-US" sz="1600" dirty="0" smtClean="0"/>
              <a:t>132 </a:t>
            </a:r>
            <a:r>
              <a:rPr lang="en-US" sz="1600" dirty="0"/>
              <a:t>mmHg if the systolic time per minute </a:t>
            </a:r>
            <a:r>
              <a:rPr lang="en-US" sz="1600" dirty="0" smtClean="0"/>
              <a:t>did not </a:t>
            </a:r>
            <a:r>
              <a:rPr lang="en-US" sz="1600" dirty="0"/>
              <a:t>change.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This </a:t>
            </a:r>
            <a:r>
              <a:rPr lang="en-US" sz="1600" dirty="0"/>
              <a:t>increase in gradient would require a </a:t>
            </a:r>
            <a:r>
              <a:rPr lang="en-US" sz="1600" dirty="0" smtClean="0"/>
              <a:t>peak LV </a:t>
            </a:r>
            <a:r>
              <a:rPr lang="en-US" sz="1600" dirty="0"/>
              <a:t>pressure in excess of 250 mmHg to maintain a </a:t>
            </a:r>
            <a:r>
              <a:rPr lang="en-US" sz="1600" dirty="0" smtClean="0"/>
              <a:t>central aortic </a:t>
            </a:r>
            <a:r>
              <a:rPr lang="en-US" sz="1600" dirty="0"/>
              <a:t>pressure of </a:t>
            </a:r>
            <a:r>
              <a:rPr lang="en-US" sz="1600" dirty="0" smtClean="0"/>
              <a:t>120 </a:t>
            </a:r>
            <a:r>
              <a:rPr lang="en-US" sz="1600" dirty="0"/>
              <a:t>mmHg.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Such </a:t>
            </a:r>
            <a:r>
              <a:rPr lang="en-US" sz="1600" dirty="0"/>
              <a:t>a major increase in </a:t>
            </a:r>
            <a:r>
              <a:rPr lang="en-US" sz="1600" dirty="0" smtClean="0"/>
              <a:t>LV pressure </a:t>
            </a:r>
            <a:r>
              <a:rPr lang="en-US" sz="1600" dirty="0"/>
              <a:t>obviously increases myocardial oxygen demand </a:t>
            </a:r>
            <a:r>
              <a:rPr lang="en-US" sz="1600" dirty="0" smtClean="0"/>
              <a:t>and limits ejection </a:t>
            </a:r>
            <a:r>
              <a:rPr lang="en-US" sz="1600" dirty="0"/>
              <a:t>performance.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These </a:t>
            </a:r>
            <a:r>
              <a:rPr lang="en-US" sz="1600" dirty="0"/>
              <a:t>factors contribute to </a:t>
            </a:r>
            <a:r>
              <a:rPr lang="en-US" sz="1600" dirty="0" smtClean="0"/>
              <a:t>the symptoms </a:t>
            </a:r>
            <a:r>
              <a:rPr lang="en-US" sz="1600" dirty="0"/>
              <a:t>of angina and congestive heart failure , respectively.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limitations in cardiac output imposed by </a:t>
            </a:r>
            <a:r>
              <a:rPr lang="en-US" sz="1600" dirty="0" smtClean="0"/>
              <a:t>high afterload </a:t>
            </a:r>
            <a:r>
              <a:rPr lang="en-US" sz="1600" dirty="0"/>
              <a:t>may contribute to hypotension when </a:t>
            </a:r>
            <a:r>
              <a:rPr lang="en-US" sz="1600" dirty="0" smtClean="0"/>
              <a:t>peripheral vasodilation </a:t>
            </a:r>
            <a:r>
              <a:rPr lang="en-US" sz="1600" dirty="0"/>
              <a:t>occurs during muscular exercise.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373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6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803208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39433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1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Actually, the systolic time per minute does not </a:t>
            </a:r>
            <a:r>
              <a:rPr lang="en-US" sz="1800" dirty="0" smtClean="0"/>
              <a:t>remain constant </a:t>
            </a:r>
            <a:r>
              <a:rPr lang="en-US" sz="1800" dirty="0"/>
              <a:t>during the increase in cardiac output associated </a:t>
            </a:r>
            <a:r>
              <a:rPr lang="en-US" sz="1800" dirty="0" smtClean="0"/>
              <a:t>with exercise</a:t>
            </a:r>
            <a:r>
              <a:rPr lang="en-US" sz="1800" dirty="0"/>
              <a:t>.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As </a:t>
            </a:r>
            <a:r>
              <a:rPr lang="en-US" sz="1800" dirty="0"/>
              <a:t>heart rate increases during exercise , the </a:t>
            </a:r>
            <a:r>
              <a:rPr lang="en-US" sz="1800" dirty="0" smtClean="0"/>
              <a:t>systolic ejection </a:t>
            </a:r>
            <a:r>
              <a:rPr lang="en-US" sz="1800" dirty="0"/>
              <a:t>period tends to become shorter, but the tendency </a:t>
            </a:r>
            <a:r>
              <a:rPr lang="en-US" sz="1800" dirty="0" smtClean="0"/>
              <a:t>is counteracted </a:t>
            </a:r>
            <a:r>
              <a:rPr lang="en-US" sz="1800" dirty="0"/>
              <a:t>by both increased venous return and </a:t>
            </a:r>
            <a:r>
              <a:rPr lang="en-US" sz="1800" dirty="0" smtClean="0"/>
              <a:t>systemic arteriolar </a:t>
            </a:r>
            <a:r>
              <a:rPr lang="en-US" sz="1800" dirty="0"/>
              <a:t>vasodilation, factors that normally help to </a:t>
            </a:r>
            <a:r>
              <a:rPr lang="en-US" sz="1800" dirty="0" smtClean="0"/>
              <a:t>maintain LV </a:t>
            </a:r>
            <a:r>
              <a:rPr lang="en-US" sz="1800" dirty="0"/>
              <a:t>stroke volume constant (or even allow it to increase) </a:t>
            </a:r>
            <a:r>
              <a:rPr lang="en-US" sz="1800" dirty="0" smtClean="0"/>
              <a:t>during exercise.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Thus</a:t>
            </a:r>
            <a:r>
              <a:rPr lang="en-US" sz="1800" dirty="0"/>
              <a:t>, the heart rate is increasing but the </a:t>
            </a:r>
            <a:r>
              <a:rPr lang="en-US" sz="1800" dirty="0" smtClean="0"/>
              <a:t>systolic ejection </a:t>
            </a:r>
            <a:r>
              <a:rPr lang="en-US" sz="1800" dirty="0"/>
              <a:t>period is diminishing only slightly so that </a:t>
            </a:r>
            <a:r>
              <a:rPr lang="en-US" sz="1800" dirty="0" smtClean="0"/>
              <a:t>their product </a:t>
            </a:r>
            <a:r>
              <a:rPr lang="en-US" sz="1800" dirty="0"/>
              <a:t>(the systolic </a:t>
            </a:r>
            <a:r>
              <a:rPr lang="en-US" sz="1800" dirty="0" smtClean="0"/>
              <a:t>ejection </a:t>
            </a:r>
            <a:r>
              <a:rPr lang="en-US" sz="1800" dirty="0"/>
              <a:t>time per minute) increases</a:t>
            </a:r>
          </a:p>
        </p:txBody>
      </p:sp>
    </p:spTree>
    <p:extLst>
      <p:ext uri="{BB962C8B-B14F-4D97-AF65-F5344CB8AC3E}">
        <p14:creationId xmlns:p14="http://schemas.microsoft.com/office/powerpoint/2010/main" val="3674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5623560"/>
          </a:xfrm>
        </p:spPr>
        <p:txBody>
          <a:bodyPr>
            <a:norm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imultaneous </a:t>
            </a:r>
            <a:r>
              <a:rPr lang="en-US" sz="1600" dirty="0"/>
              <a:t>pressure </a:t>
            </a:r>
            <a:r>
              <a:rPr lang="en-US" sz="1600" dirty="0" smtClean="0"/>
              <a:t>tracings from </a:t>
            </a:r>
            <a:r>
              <a:rPr lang="en-US" sz="1600" dirty="0"/>
              <a:t>the left ventricle (LV) and right femoral artery (</a:t>
            </a:r>
            <a:r>
              <a:rPr lang="en-US" sz="1600" dirty="0" smtClean="0"/>
              <a:t>RFA) in </a:t>
            </a:r>
            <a:r>
              <a:rPr lang="en-US" sz="1600" dirty="0"/>
              <a:t>a patient with </a:t>
            </a:r>
            <a:r>
              <a:rPr lang="en-US" sz="1600" dirty="0" err="1"/>
              <a:t>exertional</a:t>
            </a:r>
            <a:r>
              <a:rPr lang="en-US" sz="1600" dirty="0"/>
              <a:t> syncope. </a:t>
            </a:r>
            <a:endParaRPr lang="en-US" sz="1600" dirty="0" smtClean="0"/>
          </a:p>
          <a:p>
            <a:r>
              <a:rPr lang="en-US" sz="1600" dirty="0" smtClean="0"/>
              <a:t>Because </a:t>
            </a:r>
            <a:r>
              <a:rPr lang="en-US" sz="1600" dirty="0"/>
              <a:t>the </a:t>
            </a:r>
            <a:r>
              <a:rPr lang="en-US" sz="1600" dirty="0" smtClean="0"/>
              <a:t>pulse wave </a:t>
            </a:r>
            <a:r>
              <a:rPr lang="en-US" sz="1600" dirty="0"/>
              <a:t>takes a finite period of time to travel from the </a:t>
            </a:r>
            <a:r>
              <a:rPr lang="en-US" sz="1600" dirty="0" smtClean="0"/>
              <a:t>left ventricle </a:t>
            </a:r>
            <a:r>
              <a:rPr lang="en-US" sz="1600" dirty="0"/>
              <a:t>to the femoral artery, the femoral artery </a:t>
            </a:r>
            <a:r>
              <a:rPr lang="en-US" sz="1600" dirty="0" smtClean="0"/>
              <a:t>tracing is </a:t>
            </a:r>
            <a:r>
              <a:rPr lang="en-US" sz="1600" dirty="0"/>
              <a:t>somewhat </a:t>
            </a:r>
            <a:r>
              <a:rPr lang="en-US" sz="1600" dirty="0" smtClean="0"/>
              <a:t>delayed</a:t>
            </a:r>
            <a:endParaRPr lang="en-US" sz="1600" dirty="0"/>
          </a:p>
          <a:p>
            <a:r>
              <a:rPr lang="en-US" sz="1600" dirty="0" smtClean="0"/>
              <a:t>LV </a:t>
            </a:r>
            <a:r>
              <a:rPr lang="en-US" sz="1600" dirty="0"/>
              <a:t>and RFA tracings realigned to correct for the </a:t>
            </a:r>
            <a:r>
              <a:rPr lang="en-US" sz="1600" dirty="0" smtClean="0"/>
              <a:t>delay in </a:t>
            </a:r>
            <a:r>
              <a:rPr lang="en-US" sz="1600" dirty="0"/>
              <a:t>transmission time. </a:t>
            </a:r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is accomplished by using </a:t>
            </a:r>
            <a:r>
              <a:rPr lang="en-US" sz="1600" dirty="0" smtClean="0"/>
              <a:t>tracing paper </a:t>
            </a:r>
            <a:r>
              <a:rPr lang="en-US" sz="1600" dirty="0"/>
              <a:t>and aligning the arterial upstroke to </a:t>
            </a:r>
            <a:r>
              <a:rPr lang="en-US" sz="1600" dirty="0" smtClean="0"/>
              <a:t>coincide with </a:t>
            </a:r>
            <a:r>
              <a:rPr lang="en-US" sz="1600" dirty="0"/>
              <a:t>the LV upstroke. After such an alignment, the </a:t>
            </a:r>
            <a:r>
              <a:rPr lang="en-US" sz="1600" dirty="0" smtClean="0"/>
              <a:t>mean pressure </a:t>
            </a:r>
            <a:r>
              <a:rPr lang="en-US" sz="1600" dirty="0"/>
              <a:t>gradient can now be obtained by </a:t>
            </a:r>
            <a:r>
              <a:rPr lang="en-US" sz="1600" dirty="0" err="1" smtClean="0"/>
              <a:t>planimetry</a:t>
            </a:r>
            <a:endParaRPr lang="en-US" sz="1600" dirty="0" smtClean="0"/>
          </a:p>
          <a:p>
            <a:r>
              <a:rPr lang="en-US" sz="1600" dirty="0" smtClean="0"/>
              <a:t>For </a:t>
            </a:r>
            <a:r>
              <a:rPr lang="en-US" sz="1600" dirty="0"/>
              <a:t>this example, the average aortic </a:t>
            </a:r>
            <a:r>
              <a:rPr lang="en-US" sz="1600" dirty="0" smtClean="0"/>
              <a:t>pressure gradient </a:t>
            </a:r>
            <a:r>
              <a:rPr lang="en-US" sz="1600" dirty="0"/>
              <a:t>is 40 mmHg, the systolic </a:t>
            </a:r>
            <a:r>
              <a:rPr lang="en-US" sz="1600" dirty="0" smtClean="0"/>
              <a:t>ejection </a:t>
            </a:r>
            <a:r>
              <a:rPr lang="en-US" sz="1600" dirty="0"/>
              <a:t>period </a:t>
            </a:r>
            <a:r>
              <a:rPr lang="en-US" sz="1600" dirty="0" smtClean="0"/>
              <a:t>is 0.33 </a:t>
            </a:r>
            <a:r>
              <a:rPr lang="en-US" sz="1600" dirty="0"/>
              <a:t>second, the heart rate is 74 </a:t>
            </a:r>
            <a:r>
              <a:rPr lang="en-US" sz="1600" dirty="0" err="1"/>
              <a:t>bpm</a:t>
            </a:r>
            <a:r>
              <a:rPr lang="en-US" sz="1600" dirty="0"/>
              <a:t>, and the cardiac </a:t>
            </a:r>
            <a:r>
              <a:rPr lang="en-US" sz="1600" dirty="0" smtClean="0"/>
              <a:t>output </a:t>
            </a:r>
            <a:r>
              <a:rPr lang="nl-NL" sz="1600" dirty="0" smtClean="0"/>
              <a:t>is </a:t>
            </a:r>
            <a:r>
              <a:rPr lang="nl-NL" sz="1600" dirty="0" smtClean="0"/>
              <a:t>5,000 mL/minute.</a:t>
            </a:r>
          </a:p>
          <a:p>
            <a:endParaRPr lang="en-US" sz="16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7916863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2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867400" cy="244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2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Gradient calculation LV-</a:t>
            </a:r>
            <a:r>
              <a:rPr lang="en-US" dirty="0" err="1" smtClean="0"/>
              <a:t>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8862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600" dirty="0"/>
              <a:t>For accurate LV –AO gradient calculation by </a:t>
            </a:r>
            <a:r>
              <a:rPr lang="en-US" sz="1600" dirty="0" err="1"/>
              <a:t>cath</a:t>
            </a:r>
            <a:endParaRPr lang="en-US" sz="1600" dirty="0"/>
          </a:p>
          <a:p>
            <a:pPr marL="514350" indent="-514350">
              <a:lnSpc>
                <a:spcPct val="150000"/>
              </a:lnSpc>
              <a:buAutoNum type="arabicParenR"/>
            </a:pPr>
            <a:endParaRPr lang="en-US" sz="1600" dirty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600" dirty="0" smtClean="0"/>
              <a:t>Preferred  </a:t>
            </a:r>
            <a:r>
              <a:rPr lang="en-US" sz="1600" dirty="0"/>
              <a:t>catheter position for LV-</a:t>
            </a:r>
            <a:r>
              <a:rPr lang="en-US" sz="1600" dirty="0" err="1"/>
              <a:t>Ao</a:t>
            </a:r>
            <a:r>
              <a:rPr lang="en-US" sz="1600" dirty="0"/>
              <a:t> gradient calculation is  LV body &amp; Ascending aorta </a:t>
            </a:r>
            <a:r>
              <a:rPr lang="en-US" sz="1600" dirty="0" smtClean="0"/>
              <a:t>rather </a:t>
            </a:r>
            <a:r>
              <a:rPr lang="en-US" sz="1600" dirty="0"/>
              <a:t>than LV &amp; FA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600" dirty="0" smtClean="0"/>
              <a:t>Pressure recording </a:t>
            </a:r>
            <a:r>
              <a:rPr lang="en-US" sz="1600" dirty="0"/>
              <a:t>s</a:t>
            </a:r>
            <a:r>
              <a:rPr lang="en-US" sz="1600" dirty="0" smtClean="0"/>
              <a:t>imultaneously taken from </a:t>
            </a:r>
            <a:r>
              <a:rPr lang="en-US" sz="1600" dirty="0"/>
              <a:t>AO and LV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1600" dirty="0"/>
              <a:t>Use Two catheter or Dual Lumen </a:t>
            </a:r>
            <a:r>
              <a:rPr lang="en-US" sz="1600" dirty="0" smtClean="0"/>
              <a:t>catheter </a:t>
            </a:r>
            <a:r>
              <a:rPr lang="en-US" sz="1600" dirty="0"/>
              <a:t>(Langston Catheter)</a:t>
            </a:r>
          </a:p>
          <a:p>
            <a:pPr>
              <a:lnSpc>
                <a:spcPct val="150000"/>
              </a:lnSpc>
            </a:pPr>
            <a:endParaRPr lang="en-IN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41434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14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Errors in gradient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600" dirty="0"/>
              <a:t>1)   Systolic amplification and widening of </a:t>
            </a:r>
            <a:r>
              <a:rPr lang="en-US" sz="1600" dirty="0" smtClean="0"/>
              <a:t>pressure </a:t>
            </a:r>
            <a:r>
              <a:rPr lang="en-US" sz="1600" dirty="0"/>
              <a:t>waveform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1600" dirty="0"/>
              <a:t>LV-AO Gradient overestimated by 9 mm Hg 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1600" dirty="0"/>
              <a:t>LV- AO Gradient underestimated by  10mm Hg</a:t>
            </a:r>
            <a:endParaRPr lang="en-IN" sz="1600" dirty="0"/>
          </a:p>
          <a:p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971800"/>
            <a:ext cx="6143668" cy="317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69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2) LV Catheter placed in LVOT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n-IN" sz="1600" dirty="0">
                <a:solidFill>
                  <a:srgbClr val="FFC000"/>
                </a:solidFill>
              </a:rPr>
              <a:t>Substantial pressure gradient between the body of the LV &amp; LVOT . This is due to acceleration of blood as it enters the relatively narrow outflow tract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5786479" cy="32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1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Carabello’s</a:t>
            </a:r>
            <a:r>
              <a:rPr lang="en-US" dirty="0" smtClean="0"/>
              <a:t>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7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When the aortic valve area is diminished to </a:t>
            </a:r>
            <a:r>
              <a:rPr lang="en-US" sz="1800" dirty="0" smtClean="0"/>
              <a:t>0.6 </a:t>
            </a:r>
            <a:r>
              <a:rPr lang="en-US" sz="1800" dirty="0"/>
              <a:t>cm2 or less, </a:t>
            </a:r>
            <a:r>
              <a:rPr lang="en-US" sz="1800" dirty="0" smtClean="0"/>
              <a:t>a 7F </a:t>
            </a:r>
            <a:r>
              <a:rPr lang="en-US" sz="1800" dirty="0"/>
              <a:t>or </a:t>
            </a:r>
            <a:r>
              <a:rPr lang="en-US" sz="1800" dirty="0" smtClean="0"/>
              <a:t>8F </a:t>
            </a:r>
            <a:r>
              <a:rPr lang="en-US" sz="1800" dirty="0"/>
              <a:t>catheter placed retrograde across the valve takes </a:t>
            </a:r>
            <a:r>
              <a:rPr lang="en-US" sz="1800" dirty="0" smtClean="0"/>
              <a:t>up a </a:t>
            </a:r>
            <a:r>
              <a:rPr lang="en-US" sz="1800" dirty="0"/>
              <a:t>significant amount of the residual orifice </a:t>
            </a:r>
            <a:r>
              <a:rPr lang="en-US" sz="1800" dirty="0" smtClean="0"/>
              <a:t>area, </a:t>
            </a:r>
            <a:r>
              <a:rPr lang="en-US" sz="1800" dirty="0"/>
              <a:t>and the </a:t>
            </a:r>
            <a:r>
              <a:rPr lang="en-US" sz="1800" dirty="0" smtClean="0"/>
              <a:t>catheter may </a:t>
            </a:r>
            <a:r>
              <a:rPr lang="en-US" sz="1800" dirty="0"/>
              <a:t>actually increase the severity of </a:t>
            </a:r>
            <a:r>
              <a:rPr lang="en-US" sz="1800" dirty="0" smtClean="0"/>
              <a:t>stenosis.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Conversely, removal </a:t>
            </a:r>
            <a:r>
              <a:rPr lang="en-US" sz="1800" dirty="0"/>
              <a:t>of the catheter reduces the severity of </a:t>
            </a:r>
            <a:r>
              <a:rPr lang="en-US" sz="1800" dirty="0" smtClean="0"/>
              <a:t>stenosis.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peripheral pressure rise occurs in </a:t>
            </a:r>
            <a:r>
              <a:rPr lang="en-US" sz="1800" dirty="0" smtClean="0"/>
              <a:t>severe aortic </a:t>
            </a:r>
            <a:r>
              <a:rPr lang="en-US" sz="1800" dirty="0"/>
              <a:t>stenosis when the LV catheter is removed from the </a:t>
            </a:r>
            <a:r>
              <a:rPr lang="en-US" sz="1800" dirty="0" smtClean="0"/>
              <a:t>aortic valve </a:t>
            </a:r>
            <a:r>
              <a:rPr lang="en-US" sz="1800" dirty="0"/>
              <a:t>orifice.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/>
              <a:t>A</a:t>
            </a:r>
            <a:r>
              <a:rPr lang="en-US" sz="1800" dirty="0" smtClean="0"/>
              <a:t>n </a:t>
            </a:r>
            <a:r>
              <a:rPr lang="en-US" sz="1800" dirty="0"/>
              <a:t>augmentation of </a:t>
            </a:r>
            <a:r>
              <a:rPr lang="en-US" sz="1800" dirty="0" smtClean="0"/>
              <a:t>more </a:t>
            </a:r>
            <a:r>
              <a:rPr lang="en-US" sz="1800" dirty="0"/>
              <a:t>than 5 mmHg i n peripheral systolic pressure </a:t>
            </a:r>
            <a:r>
              <a:rPr lang="en-US" sz="1800" dirty="0" smtClean="0"/>
              <a:t>at </a:t>
            </a:r>
            <a:r>
              <a:rPr lang="en-US" sz="1800" dirty="0"/>
              <a:t>the time </a:t>
            </a:r>
            <a:r>
              <a:rPr lang="en-US" sz="1800" dirty="0" smtClean="0"/>
              <a:t>of LV </a:t>
            </a:r>
            <a:r>
              <a:rPr lang="en-US" sz="1800" dirty="0"/>
              <a:t>catheter pullback indicates that significant aortic </a:t>
            </a:r>
            <a:r>
              <a:rPr lang="en-US" sz="1800" dirty="0" smtClean="0"/>
              <a:t>stenosis is </a:t>
            </a:r>
            <a:r>
              <a:rPr lang="en-US" sz="1800" dirty="0"/>
              <a:t>present.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This </a:t>
            </a:r>
            <a:r>
              <a:rPr lang="en-US" sz="1800" dirty="0"/>
              <a:t>sign is present in &gt; 80% of patients with </a:t>
            </a:r>
            <a:r>
              <a:rPr lang="en-US" sz="1800" dirty="0" smtClean="0"/>
              <a:t>an aortic </a:t>
            </a:r>
            <a:r>
              <a:rPr lang="en-US" sz="1800" dirty="0"/>
              <a:t>valve area of </a:t>
            </a:r>
            <a:r>
              <a:rPr lang="en-US" sz="1800" dirty="0" smtClean="0"/>
              <a:t>0.5 </a:t>
            </a:r>
            <a:r>
              <a:rPr lang="en-US" sz="1800" dirty="0"/>
              <a:t>cm2 or less</a:t>
            </a:r>
          </a:p>
        </p:txBody>
      </p:sp>
    </p:spTree>
    <p:extLst>
      <p:ext uri="{BB962C8B-B14F-4D97-AF65-F5344CB8AC3E}">
        <p14:creationId xmlns:p14="http://schemas.microsoft.com/office/powerpoint/2010/main" val="6311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FFC000"/>
                </a:solidFill>
                <a:latin typeface="+mn-lt"/>
              </a:rPr>
              <a:t>Alternative formula to </a:t>
            </a:r>
            <a:r>
              <a:rPr lang="en-US" sz="2000" dirty="0" err="1">
                <a:solidFill>
                  <a:srgbClr val="FFC000"/>
                </a:solidFill>
                <a:latin typeface="+mn-lt"/>
              </a:rPr>
              <a:t>Gorlin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: </a:t>
            </a:r>
            <a:r>
              <a:rPr lang="en-US" sz="2000" dirty="0" err="1">
                <a:solidFill>
                  <a:srgbClr val="FFC000"/>
                </a:solidFill>
                <a:latin typeface="+mn-lt"/>
              </a:rPr>
              <a:t>Hakki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  formula</a:t>
            </a:r>
            <a:br>
              <a:rPr lang="en-US" sz="2000" dirty="0">
                <a:solidFill>
                  <a:srgbClr val="FFC000"/>
                </a:solidFill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FFC000"/>
                </a:solidFill>
              </a:rPr>
              <a:t>Assumption: Heart rate x SEP or DFP x Constant </a:t>
            </a:r>
            <a:r>
              <a:rPr lang="en-US" sz="1600" dirty="0">
                <a:solidFill>
                  <a:srgbClr val="FFC000"/>
                </a:solidFill>
                <a:ea typeface="Arial Unicode MS"/>
                <a:cs typeface="Arial Unicode MS"/>
              </a:rPr>
              <a:t>≈1</a:t>
            </a:r>
            <a:endParaRPr lang="en-US" sz="1600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endParaRPr lang="en-IN" sz="1600" dirty="0" smtClean="0"/>
          </a:p>
          <a:p>
            <a:pPr>
              <a:lnSpc>
                <a:spcPct val="150000"/>
              </a:lnSpc>
            </a:pPr>
            <a:endParaRPr lang="en-IN" sz="1600" dirty="0"/>
          </a:p>
          <a:p>
            <a:pPr>
              <a:lnSpc>
                <a:spcPct val="150000"/>
              </a:lnSpc>
            </a:pPr>
            <a:endParaRPr lang="en-IN" sz="1600" dirty="0" smtClean="0"/>
          </a:p>
          <a:p>
            <a:pPr>
              <a:lnSpc>
                <a:spcPct val="150000"/>
              </a:lnSpc>
            </a:pPr>
            <a:endParaRPr lang="en-IN" sz="1600" dirty="0"/>
          </a:p>
          <a:p>
            <a:pPr>
              <a:lnSpc>
                <a:spcPct val="150000"/>
              </a:lnSpc>
            </a:pPr>
            <a:endParaRPr lang="en-IN" sz="1600" dirty="0" smtClean="0"/>
          </a:p>
          <a:p>
            <a:pPr>
              <a:lnSpc>
                <a:spcPct val="150000"/>
              </a:lnSpc>
            </a:pPr>
            <a:r>
              <a:rPr lang="en-IN" sz="1600" dirty="0" smtClean="0"/>
              <a:t>When </a:t>
            </a:r>
            <a:r>
              <a:rPr lang="en-IN" sz="1600" dirty="0"/>
              <a:t>compared to the traditional </a:t>
            </a:r>
            <a:r>
              <a:rPr lang="en-IN" sz="1600" dirty="0" err="1"/>
              <a:t>Gorlin</a:t>
            </a:r>
            <a:r>
              <a:rPr lang="en-IN" sz="1600" dirty="0"/>
              <a:t> formula the above formula may lead to significant disparity  if tachycardia is present (heart rate &gt;100 beats/min). 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8577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01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Assessment of AS in patients with </a:t>
            </a:r>
            <a:r>
              <a:rPr lang="en-US" sz="2000" dirty="0" smtClean="0"/>
              <a:t>low </a:t>
            </a:r>
            <a:r>
              <a:rPr lang="en-US" sz="2000" dirty="0" smtClean="0"/>
              <a:t>cardiac output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Valve calculations made using the </a:t>
            </a:r>
            <a:r>
              <a:rPr lang="en-US" sz="1600" dirty="0" err="1"/>
              <a:t>Gorlin</a:t>
            </a:r>
            <a:r>
              <a:rPr lang="en-US" sz="1600" dirty="0"/>
              <a:t> </a:t>
            </a:r>
            <a:r>
              <a:rPr lang="en-US" sz="1600" dirty="0" smtClean="0"/>
              <a:t>formula are </a:t>
            </a:r>
            <a:r>
              <a:rPr lang="en-US" sz="1600" dirty="0"/>
              <a:t>flow </a:t>
            </a:r>
            <a:r>
              <a:rPr lang="en-US" sz="1600" dirty="0" smtClean="0"/>
              <a:t>dependent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That </a:t>
            </a:r>
            <a:r>
              <a:rPr lang="en-US" sz="1600" dirty="0"/>
              <a:t>is, as cardiac output increases, </a:t>
            </a:r>
            <a:r>
              <a:rPr lang="en-US" sz="1600" dirty="0" smtClean="0"/>
              <a:t>calculated area increases, </a:t>
            </a:r>
            <a:r>
              <a:rPr lang="en-US" sz="1600" dirty="0"/>
              <a:t>and as cardiac output decreases, </a:t>
            </a:r>
            <a:r>
              <a:rPr lang="en-US" sz="1600" dirty="0" smtClean="0"/>
              <a:t>calculated area decreases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Two </a:t>
            </a:r>
            <a:r>
              <a:rPr lang="en-US" sz="1600" dirty="0"/>
              <a:t>potential mechanisms </a:t>
            </a:r>
            <a:r>
              <a:rPr lang="en-US" sz="1600" dirty="0" smtClean="0"/>
              <a:t>exist by </a:t>
            </a:r>
            <a:r>
              <a:rPr lang="en-US" sz="1600" dirty="0"/>
              <a:t>which calculated valve orifice area increases with </a:t>
            </a:r>
            <a:r>
              <a:rPr lang="en-US" sz="1600" dirty="0" smtClean="0"/>
              <a:t>cardiac output</a:t>
            </a:r>
            <a:r>
              <a:rPr lang="en-US" sz="1600" dirty="0"/>
              <a:t>: </a:t>
            </a:r>
            <a:endParaRPr lang="en-US" sz="1600" dirty="0" smtClean="0"/>
          </a:p>
          <a:p>
            <a:pPr marL="480060" indent="-342900">
              <a:lnSpc>
                <a:spcPct val="150000"/>
              </a:lnSpc>
              <a:buAutoNum type="alphaLcParenBoth"/>
            </a:pPr>
            <a:r>
              <a:rPr lang="en-US" sz="1600" dirty="0" smtClean="0"/>
              <a:t>Increased </a:t>
            </a:r>
            <a:r>
              <a:rPr lang="en-US" sz="1600" dirty="0"/>
              <a:t>flow through the </a:t>
            </a:r>
            <a:r>
              <a:rPr lang="en-US" sz="1600" dirty="0" err="1"/>
              <a:t>stenotic</a:t>
            </a:r>
            <a:r>
              <a:rPr lang="en-US" sz="1600" dirty="0"/>
              <a:t> aortic valve </a:t>
            </a:r>
            <a:r>
              <a:rPr lang="en-US" sz="1600" dirty="0" smtClean="0"/>
              <a:t>in conjunction </a:t>
            </a:r>
            <a:r>
              <a:rPr lang="en-US" sz="1600" dirty="0"/>
              <a:t>with increased LV pressure physically opens </a:t>
            </a:r>
            <a:r>
              <a:rPr lang="en-US" sz="1600" dirty="0" smtClean="0"/>
              <a:t>the valve </a:t>
            </a:r>
            <a:r>
              <a:rPr lang="en-US" sz="1600" dirty="0"/>
              <a:t>to a larger orifice area, and thus the valve orifice </a:t>
            </a:r>
            <a:r>
              <a:rPr lang="en-US" sz="1600" dirty="0" smtClean="0"/>
              <a:t>really is </a:t>
            </a:r>
            <a:r>
              <a:rPr lang="en-US" sz="1600" dirty="0"/>
              <a:t>wider during increased flow, and </a:t>
            </a:r>
            <a:endParaRPr lang="en-US" sz="1600" dirty="0" smtClean="0"/>
          </a:p>
          <a:p>
            <a:pPr marL="480060" indent="-342900">
              <a:lnSpc>
                <a:spcPct val="150000"/>
              </a:lnSpc>
              <a:buAutoNum type="alphaLcParenBoth"/>
            </a:pPr>
            <a:r>
              <a:rPr lang="en-US" sz="1600" dirty="0"/>
              <a:t>I</a:t>
            </a:r>
            <a:r>
              <a:rPr lang="en-US" sz="1600" dirty="0" smtClean="0"/>
              <a:t>naccuracies </a:t>
            </a:r>
            <a:r>
              <a:rPr lang="en-US" sz="1600" dirty="0"/>
              <a:t>in </a:t>
            </a:r>
            <a:r>
              <a:rPr lang="en-US" sz="1600" dirty="0" smtClean="0"/>
              <a:t>the </a:t>
            </a:r>
            <a:r>
              <a:rPr lang="en-US" sz="1600" dirty="0" err="1" smtClean="0"/>
              <a:t>Gorlin</a:t>
            </a:r>
            <a:r>
              <a:rPr lang="en-US" sz="1600" dirty="0" smtClean="0"/>
              <a:t> </a:t>
            </a:r>
            <a:r>
              <a:rPr lang="en-US" sz="1600" dirty="0"/>
              <a:t>formula cause the calculated area (but not </a:t>
            </a:r>
            <a:r>
              <a:rPr lang="en-US" sz="1600" dirty="0" smtClean="0"/>
              <a:t>necessarily the </a:t>
            </a:r>
            <a:r>
              <a:rPr lang="en-US" sz="1600" dirty="0"/>
              <a:t>actual orifice area) to be flow dependent.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 err="1"/>
              <a:t>Gorlins</a:t>
            </a:r>
            <a:r>
              <a:rPr lang="en-US" sz="1600" dirty="0"/>
              <a:t> </a:t>
            </a:r>
            <a:r>
              <a:rPr lang="en-US" sz="1600" dirty="0" smtClean="0"/>
              <a:t>themselves </a:t>
            </a:r>
            <a:r>
              <a:rPr lang="en-US" sz="1600" dirty="0"/>
              <a:t>had noted that they had no data based on </a:t>
            </a:r>
            <a:r>
              <a:rPr lang="en-US" sz="1600" dirty="0" smtClean="0"/>
              <a:t>which they </a:t>
            </a:r>
            <a:r>
              <a:rPr lang="en-US" sz="1600" dirty="0"/>
              <a:t>could derive an empirical constant for the aortic valve</a:t>
            </a:r>
          </a:p>
        </p:txBody>
      </p:sp>
    </p:spTree>
    <p:extLst>
      <p:ext uri="{BB962C8B-B14F-4D97-AF65-F5344CB8AC3E}">
        <p14:creationId xmlns:p14="http://schemas.microsoft.com/office/powerpoint/2010/main" val="38034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Consider a patient with </a:t>
            </a:r>
            <a:r>
              <a:rPr lang="en-US" sz="1600" dirty="0" smtClean="0"/>
              <a:t>a reduced </a:t>
            </a:r>
            <a:r>
              <a:rPr lang="en-US" sz="1600" dirty="0"/>
              <a:t>cardiac output and low LV </a:t>
            </a:r>
            <a:r>
              <a:rPr lang="en-US" sz="1600" dirty="0" smtClean="0"/>
              <a:t>ejection </a:t>
            </a:r>
            <a:r>
              <a:rPr lang="en-US" sz="1600" dirty="0"/>
              <a:t>fraction who </a:t>
            </a:r>
            <a:r>
              <a:rPr lang="en-US" sz="1600" dirty="0" smtClean="0"/>
              <a:t>has both </a:t>
            </a:r>
            <a:r>
              <a:rPr lang="en-US" sz="1600" dirty="0"/>
              <a:t>cardiomyopathy and mild aortic </a:t>
            </a:r>
            <a:r>
              <a:rPr lang="en-US" sz="1600" dirty="0" smtClean="0"/>
              <a:t>stenosis.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Despite </a:t>
            </a:r>
            <a:r>
              <a:rPr lang="en-US" sz="1600" dirty="0"/>
              <a:t>a </a:t>
            </a:r>
            <a:r>
              <a:rPr lang="en-US" sz="1600" dirty="0" smtClean="0"/>
              <a:t>calculated valve </a:t>
            </a:r>
            <a:r>
              <a:rPr lang="en-US" sz="1600" dirty="0"/>
              <a:t>area of </a:t>
            </a:r>
            <a:r>
              <a:rPr lang="en-US" sz="1600" dirty="0" smtClean="0"/>
              <a:t>0.7 cm2, </a:t>
            </a:r>
            <a:r>
              <a:rPr lang="en-US" sz="1600" dirty="0"/>
              <a:t>such a patient will probably </a:t>
            </a:r>
            <a:r>
              <a:rPr lang="en-US" sz="1600" dirty="0" smtClean="0"/>
              <a:t>not benefit </a:t>
            </a:r>
            <a:r>
              <a:rPr lang="en-US" sz="1600" dirty="0"/>
              <a:t>from aortic valve replacement because aortic </a:t>
            </a:r>
            <a:r>
              <a:rPr lang="en-US" sz="1600" dirty="0" smtClean="0"/>
              <a:t>stenosis was </a:t>
            </a:r>
            <a:r>
              <a:rPr lang="en-US" sz="1600" dirty="0"/>
              <a:t>not the cause of the LV dysfunction.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On </a:t>
            </a:r>
            <a:r>
              <a:rPr lang="en-US" sz="1600" dirty="0"/>
              <a:t>the other </a:t>
            </a:r>
            <a:r>
              <a:rPr lang="en-US" sz="1600" dirty="0" smtClean="0"/>
              <a:t>hand, although </a:t>
            </a:r>
            <a:r>
              <a:rPr lang="en-US" sz="1600" dirty="0"/>
              <a:t>patients with low aortic valve gradients are </a:t>
            </a:r>
            <a:r>
              <a:rPr lang="en-US" sz="1600" dirty="0" smtClean="0"/>
              <a:t>generally at </a:t>
            </a:r>
            <a:r>
              <a:rPr lang="en-US" sz="1600" dirty="0"/>
              <a:t>higher risk for perioperative death associated </a:t>
            </a:r>
            <a:r>
              <a:rPr lang="en-US" sz="1600" dirty="0" smtClean="0"/>
              <a:t>with aortic </a:t>
            </a:r>
            <a:r>
              <a:rPr lang="en-US" sz="1600" dirty="0"/>
              <a:t>valve </a:t>
            </a:r>
            <a:r>
              <a:rPr lang="en-US" sz="1600" dirty="0" smtClean="0"/>
              <a:t>replacement, many </a:t>
            </a:r>
            <a:r>
              <a:rPr lang="en-US" sz="1600" dirty="0"/>
              <a:t>patients with low </a:t>
            </a:r>
            <a:r>
              <a:rPr lang="en-US" sz="1600" dirty="0" smtClean="0"/>
              <a:t>gradients may </a:t>
            </a:r>
            <a:r>
              <a:rPr lang="en-US" sz="1600" dirty="0"/>
              <a:t>improve substantially following surgery.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It </a:t>
            </a:r>
            <a:r>
              <a:rPr lang="en-US" sz="1600" dirty="0"/>
              <a:t>is </a:t>
            </a:r>
            <a:r>
              <a:rPr lang="en-US" sz="1600" dirty="0" smtClean="0"/>
              <a:t>likely that </a:t>
            </a:r>
            <a:r>
              <a:rPr lang="en-US" sz="1600" dirty="0"/>
              <a:t>such patients have truly severe aortic stenosis, which </a:t>
            </a:r>
            <a:r>
              <a:rPr lang="en-US" sz="1600" dirty="0" smtClean="0"/>
              <a:t>is the </a:t>
            </a:r>
            <a:r>
              <a:rPr lang="en-US" sz="1600" dirty="0"/>
              <a:t>cause of their hemodynamic </a:t>
            </a:r>
            <a:r>
              <a:rPr lang="en-US" sz="1600" dirty="0" err="1"/>
              <a:t>decompensation</a:t>
            </a:r>
            <a:r>
              <a:rPr lang="en-US" sz="1600" dirty="0"/>
              <a:t>; in </a:t>
            </a:r>
            <a:r>
              <a:rPr lang="en-US" sz="1600" dirty="0" smtClean="0"/>
              <a:t>these patients </a:t>
            </a:r>
            <a:r>
              <a:rPr lang="en-US" sz="1600" dirty="0"/>
              <a:t>, correcting the aortic stenosis is beneficial.</a:t>
            </a:r>
          </a:p>
        </p:txBody>
      </p:sp>
    </p:spTree>
    <p:extLst>
      <p:ext uri="{BB962C8B-B14F-4D97-AF65-F5344CB8AC3E}">
        <p14:creationId xmlns:p14="http://schemas.microsoft.com/office/powerpoint/2010/main" val="42214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Cautious</a:t>
            </a:r>
            <a:r>
              <a:rPr lang="en-US" sz="1600" dirty="0"/>
              <a:t> </a:t>
            </a:r>
            <a:r>
              <a:rPr lang="en-US" sz="1600" dirty="0" smtClean="0"/>
              <a:t>hemodynamic </a:t>
            </a:r>
            <a:r>
              <a:rPr lang="en-US" sz="1600" dirty="0"/>
              <a:t>manipulation in the catheterization </a:t>
            </a:r>
            <a:r>
              <a:rPr lang="en-US" sz="1600" dirty="0" smtClean="0"/>
              <a:t>laboratory can </a:t>
            </a:r>
            <a:r>
              <a:rPr lang="en-US" sz="1600" dirty="0"/>
              <a:t>distinguish between these two different clinical entities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In </a:t>
            </a:r>
            <a:r>
              <a:rPr lang="en-US" sz="1600" dirty="0"/>
              <a:t>patients with mild aortic </a:t>
            </a:r>
            <a:r>
              <a:rPr lang="en-US" sz="1600" dirty="0" smtClean="0"/>
              <a:t>stenosis, </a:t>
            </a:r>
            <a:r>
              <a:rPr lang="en-US" sz="1600" dirty="0"/>
              <a:t>an infusion </a:t>
            </a:r>
            <a:r>
              <a:rPr lang="en-US" sz="1600" dirty="0" smtClean="0"/>
              <a:t>of </a:t>
            </a:r>
            <a:r>
              <a:rPr lang="en-US" sz="1600" dirty="0" err="1" smtClean="0"/>
              <a:t>nitroprusside</a:t>
            </a:r>
            <a:r>
              <a:rPr lang="en-US" sz="1600" dirty="0" smtClean="0"/>
              <a:t> </a:t>
            </a:r>
            <a:r>
              <a:rPr lang="en-US" sz="1600" dirty="0"/>
              <a:t>or </a:t>
            </a:r>
            <a:r>
              <a:rPr lang="en-US" sz="1600" dirty="0" err="1"/>
              <a:t>dobutamine</a:t>
            </a:r>
            <a:r>
              <a:rPr lang="en-US" sz="1600" dirty="0"/>
              <a:t> increases forward output </a:t>
            </a:r>
            <a:r>
              <a:rPr lang="en-US" sz="1600" dirty="0" smtClean="0"/>
              <a:t>substantially, but </a:t>
            </a:r>
            <a:r>
              <a:rPr lang="en-US" sz="1600" dirty="0"/>
              <a:t>may actually decrease the </a:t>
            </a:r>
            <a:r>
              <a:rPr lang="en-US" sz="1600" dirty="0" err="1"/>
              <a:t>transvalvular</a:t>
            </a:r>
            <a:r>
              <a:rPr lang="en-US" sz="1600" dirty="0"/>
              <a:t> gradient.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In such </a:t>
            </a:r>
            <a:r>
              <a:rPr lang="en-US" sz="1600" dirty="0" smtClean="0"/>
              <a:t>cases, </a:t>
            </a:r>
            <a:r>
              <a:rPr lang="en-US" sz="1600" dirty="0"/>
              <a:t>the calculated aortic valve area </a:t>
            </a:r>
            <a:r>
              <a:rPr lang="en-US" sz="1600" dirty="0" smtClean="0"/>
              <a:t>increases dramatically </a:t>
            </a:r>
            <a:r>
              <a:rPr lang="en-US" sz="1600" dirty="0"/>
              <a:t>and is no longer within the critical range.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In </a:t>
            </a:r>
            <a:r>
              <a:rPr lang="en-US" sz="1600" dirty="0"/>
              <a:t>patients with truly severe aortic stenosis, </a:t>
            </a:r>
            <a:r>
              <a:rPr lang="en-US" sz="1600" dirty="0" smtClean="0"/>
              <a:t>infusion of </a:t>
            </a:r>
            <a:r>
              <a:rPr lang="en-US" sz="1600" dirty="0" err="1"/>
              <a:t>nitroprusside</a:t>
            </a:r>
            <a:r>
              <a:rPr lang="en-US" sz="1600" dirty="0"/>
              <a:t> widens the </a:t>
            </a:r>
            <a:r>
              <a:rPr lang="en-US" sz="1600" dirty="0" err="1"/>
              <a:t>transvalvular</a:t>
            </a:r>
            <a:r>
              <a:rPr lang="en-US" sz="1600" dirty="0"/>
              <a:t> gradient </a:t>
            </a:r>
            <a:r>
              <a:rPr lang="en-US" sz="1600" dirty="0" smtClean="0"/>
              <a:t>and increases </a:t>
            </a:r>
            <a:r>
              <a:rPr lang="en-US" sz="1600" dirty="0"/>
              <a:t>the calculated aortic valve area only slightly, if at all.</a:t>
            </a:r>
          </a:p>
        </p:txBody>
      </p:sp>
    </p:spTree>
    <p:extLst>
      <p:ext uri="{BB962C8B-B14F-4D97-AF65-F5344CB8AC3E}">
        <p14:creationId xmlns:p14="http://schemas.microsoft.com/office/powerpoint/2010/main" val="13330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8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patient's </a:t>
            </a:r>
            <a:r>
              <a:rPr lang="en-US" sz="1600" dirty="0" smtClean="0"/>
              <a:t>initial calculated </a:t>
            </a:r>
            <a:r>
              <a:rPr lang="en-US" sz="1600" dirty="0"/>
              <a:t>valve orifice area was </a:t>
            </a:r>
            <a:r>
              <a:rPr lang="en-US" sz="1600" dirty="0" smtClean="0"/>
              <a:t>0.6 </a:t>
            </a:r>
            <a:r>
              <a:rPr lang="en-US" sz="1600" dirty="0"/>
              <a:t>cm2 , which </a:t>
            </a:r>
            <a:r>
              <a:rPr lang="en-US" sz="1600" dirty="0" smtClean="0"/>
              <a:t>would indicate </a:t>
            </a:r>
            <a:r>
              <a:rPr lang="en-US" sz="1600" dirty="0"/>
              <a:t>a need for surgery.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Following </a:t>
            </a:r>
            <a:r>
              <a:rPr lang="en-US" sz="1600" dirty="0" err="1" smtClean="0"/>
              <a:t>nitroprusside</a:t>
            </a:r>
            <a:r>
              <a:rPr lang="en-US" sz="1600" dirty="0"/>
              <a:t> </a:t>
            </a:r>
            <a:r>
              <a:rPr lang="en-US" sz="1600" dirty="0" smtClean="0"/>
              <a:t>infusion</a:t>
            </a:r>
            <a:r>
              <a:rPr lang="en-US" sz="1600" dirty="0"/>
              <a:t>, the gradient actually fell and calculated </a:t>
            </a:r>
            <a:r>
              <a:rPr lang="en-US" sz="1600" dirty="0" smtClean="0"/>
              <a:t>valve area </a:t>
            </a:r>
            <a:r>
              <a:rPr lang="en-US" sz="1600" dirty="0"/>
              <a:t>increased.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patient improved on chronic </a:t>
            </a:r>
            <a:r>
              <a:rPr lang="en-US" sz="1600" dirty="0" smtClean="0"/>
              <a:t>vasodilator therapy</a:t>
            </a:r>
            <a:r>
              <a:rPr lang="en-US" sz="1600" dirty="0"/>
              <a:t>, usually contraindicated in aortic stenosis </a:t>
            </a:r>
            <a:r>
              <a:rPr lang="en-US" sz="1600" dirty="0" smtClean="0"/>
              <a:t>unless the </a:t>
            </a:r>
            <a:r>
              <a:rPr lang="en-US" sz="1600" dirty="0"/>
              <a:t>disease is mild.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Infusion </a:t>
            </a:r>
            <a:r>
              <a:rPr lang="en-US" sz="1600" dirty="0" smtClean="0"/>
              <a:t>of </a:t>
            </a:r>
            <a:r>
              <a:rPr lang="en-US" sz="1600" dirty="0" err="1" smtClean="0"/>
              <a:t>nitroprusside</a:t>
            </a:r>
            <a:r>
              <a:rPr lang="en-US" sz="1600" dirty="0" smtClean="0"/>
              <a:t> </a:t>
            </a:r>
            <a:r>
              <a:rPr lang="en-US" sz="1600" dirty="0"/>
              <a:t>in patients with suspected aortic stenosis </a:t>
            </a:r>
            <a:r>
              <a:rPr lang="en-US" sz="1600" dirty="0" smtClean="0"/>
              <a:t>must be </a:t>
            </a:r>
            <a:r>
              <a:rPr lang="en-US" sz="1600" dirty="0"/>
              <a:t>performed with great caution, because if true aortic </a:t>
            </a:r>
            <a:r>
              <a:rPr lang="en-US" sz="1600" dirty="0" smtClean="0"/>
              <a:t>stenosis is </a:t>
            </a:r>
            <a:r>
              <a:rPr lang="en-US" sz="1600" dirty="0"/>
              <a:t>present, hypotension may result.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If </a:t>
            </a:r>
            <a:r>
              <a:rPr lang="en-US" sz="1600" dirty="0"/>
              <a:t>it is known </a:t>
            </a:r>
            <a:r>
              <a:rPr lang="en-US" sz="1600" dirty="0" smtClean="0"/>
              <a:t>that the </a:t>
            </a:r>
            <a:r>
              <a:rPr lang="en-US" sz="1600" dirty="0"/>
              <a:t>patient has normal coronary arteries, </a:t>
            </a:r>
            <a:r>
              <a:rPr lang="en-US" sz="1600" dirty="0" err="1"/>
              <a:t>dobutamine</a:t>
            </a:r>
            <a:r>
              <a:rPr lang="en-US" sz="1600" dirty="0"/>
              <a:t>, </a:t>
            </a:r>
            <a:r>
              <a:rPr lang="en-US" sz="1600" dirty="0" smtClean="0"/>
              <a:t>which produces </a:t>
            </a:r>
            <a:r>
              <a:rPr lang="en-US" sz="1600" dirty="0"/>
              <a:t>similar changes in cardiac output, can be </a:t>
            </a:r>
            <a:r>
              <a:rPr lang="en-US" sz="1600" dirty="0" smtClean="0"/>
              <a:t>infused instead </a:t>
            </a:r>
            <a:r>
              <a:rPr lang="en-US" sz="1600" dirty="0"/>
              <a:t>of </a:t>
            </a:r>
            <a:r>
              <a:rPr lang="en-US" sz="1600" dirty="0" err="1"/>
              <a:t>nitroprusside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6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Once </a:t>
            </a:r>
            <a:r>
              <a:rPr lang="en-US" sz="1600" dirty="0" smtClean="0"/>
              <a:t>the inguinal </a:t>
            </a:r>
            <a:r>
              <a:rPr lang="en-US" sz="1600" dirty="0"/>
              <a:t>ligament and femoral artery have been identified, </a:t>
            </a:r>
            <a:r>
              <a:rPr lang="en-US" sz="1600" dirty="0" smtClean="0"/>
              <a:t>the femoral </a:t>
            </a:r>
            <a:r>
              <a:rPr lang="en-US" sz="1600" dirty="0"/>
              <a:t>artery is palpated along its course using the three </a:t>
            </a:r>
            <a:r>
              <a:rPr lang="en-US" sz="1600" dirty="0" smtClean="0"/>
              <a:t>middle fingers </a:t>
            </a:r>
            <a:r>
              <a:rPr lang="en-US" sz="1600" dirty="0"/>
              <a:t>of the left hand, with the uppermost finger positioned </a:t>
            </a:r>
            <a:r>
              <a:rPr lang="en-US" sz="1600" dirty="0" smtClean="0"/>
              <a:t>just below </a:t>
            </a:r>
            <a:r>
              <a:rPr lang="en-US" sz="1600" dirty="0"/>
              <a:t>the inguinal ligament.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Without </a:t>
            </a:r>
            <a:r>
              <a:rPr lang="en-US" sz="1600" dirty="0"/>
              <a:t>moving the left hand, </a:t>
            </a:r>
            <a:r>
              <a:rPr lang="en-US" sz="1600" dirty="0" smtClean="0"/>
              <a:t>a linear </a:t>
            </a:r>
            <a:r>
              <a:rPr lang="en-US" sz="1600" dirty="0"/>
              <a:t>intradermal wheal of l% or 2% </a:t>
            </a:r>
            <a:r>
              <a:rPr lang="en-US" sz="1600" dirty="0" err="1"/>
              <a:t>lidocaine</a:t>
            </a:r>
            <a:r>
              <a:rPr lang="en-US" sz="1600" dirty="0"/>
              <a:t> is raised </a:t>
            </a:r>
            <a:r>
              <a:rPr lang="en-US" sz="1600" dirty="0" smtClean="0"/>
              <a:t>slowly by </a:t>
            </a:r>
            <a:r>
              <a:rPr lang="en-US" sz="1600" dirty="0"/>
              <a:t>tangential insertion of a 25- or 27 -gauge needle along a </a:t>
            </a:r>
            <a:r>
              <a:rPr lang="en-US" sz="1600" dirty="0" smtClean="0"/>
              <a:t>course overlying </a:t>
            </a:r>
            <a:r>
              <a:rPr lang="en-US" sz="1600" dirty="0"/>
              <a:t>both the femoral artery and vein at the desired level </a:t>
            </a:r>
            <a:r>
              <a:rPr lang="en-US" sz="1600" dirty="0" smtClean="0"/>
              <a:t>of entry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smaller needle is then replaced by a 22-gauge </a:t>
            </a:r>
            <a:r>
              <a:rPr lang="en-US" sz="1600" dirty="0" smtClean="0"/>
              <a:t>1.5-inch</a:t>
            </a:r>
            <a:r>
              <a:rPr lang="en-US" sz="1600" dirty="0"/>
              <a:t> </a:t>
            </a:r>
            <a:r>
              <a:rPr lang="en-US" sz="1600" dirty="0" smtClean="0"/>
              <a:t>needle</a:t>
            </a:r>
            <a:r>
              <a:rPr lang="en-US" sz="1600" dirty="0"/>
              <a:t>, which is used to infiltrate the deeper tissues along </a:t>
            </a:r>
            <a:r>
              <a:rPr lang="en-US" sz="1600" dirty="0" smtClean="0"/>
              <a:t>the intended </a:t>
            </a:r>
            <a:r>
              <a:rPr lang="en-US" sz="1600" dirty="0"/>
              <a:t>trajectory for arterial and venous </a:t>
            </a:r>
            <a:r>
              <a:rPr lang="en-US" sz="1600" dirty="0" smtClean="0"/>
              <a:t>entry.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Approximately </a:t>
            </a:r>
            <a:r>
              <a:rPr lang="en-US" sz="1600" dirty="0" smtClean="0"/>
              <a:t>10 </a:t>
            </a:r>
            <a:r>
              <a:rPr lang="en-US" sz="1600" dirty="0"/>
              <a:t>to 20 ml 1% or 2% </a:t>
            </a:r>
            <a:r>
              <a:rPr lang="en-US" sz="1600" dirty="0" err="1"/>
              <a:t>Xylocaine</a:t>
            </a:r>
            <a:r>
              <a:rPr lang="en-US" sz="1600" dirty="0"/>
              <a:t> </a:t>
            </a:r>
            <a:r>
              <a:rPr lang="en-US" sz="1600" dirty="0" smtClean="0"/>
              <a:t>administered in </a:t>
            </a:r>
            <a:r>
              <a:rPr lang="en-US" sz="1600" dirty="0"/>
              <a:t>this fashion usually provides adequate local </a:t>
            </a:r>
            <a:r>
              <a:rPr lang="en-US" sz="1600" dirty="0" smtClean="0"/>
              <a:t>anesthesia.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04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Mitral regurgitation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Diagnosis and assessment of severity of MR</a:t>
            </a:r>
            <a:endParaRPr lang="en-US" sz="1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4691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2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Angiographic quantification of MR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Total </a:t>
            </a:r>
            <a:r>
              <a:rPr lang="en-US" sz="1600" dirty="0"/>
              <a:t>Stroke Volume (TSV = EDV – ESV) </a:t>
            </a:r>
            <a:r>
              <a:rPr lang="en-US" sz="1600" dirty="0" smtClean="0"/>
              <a:t>calculated from LV angiogram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Forward </a:t>
            </a:r>
            <a:r>
              <a:rPr lang="en-US" sz="1600" dirty="0"/>
              <a:t>Stroke Volume(FSV) calculated by </a:t>
            </a:r>
            <a:r>
              <a:rPr lang="en-US" sz="1600" dirty="0" smtClean="0"/>
              <a:t>Fick method </a:t>
            </a:r>
            <a:r>
              <a:rPr lang="en-US" sz="1600" dirty="0"/>
              <a:t>or indicator dilution technique.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Regurgitant</a:t>
            </a:r>
            <a:r>
              <a:rPr lang="en-US" sz="1600" dirty="0" smtClean="0"/>
              <a:t> </a:t>
            </a:r>
            <a:r>
              <a:rPr lang="en-US" sz="1600" dirty="0"/>
              <a:t>Stroke Volume (RSV) = TSV – FSV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Regurgitant</a:t>
            </a:r>
            <a:r>
              <a:rPr lang="en-US" sz="1600" dirty="0" smtClean="0"/>
              <a:t> </a:t>
            </a:r>
            <a:r>
              <a:rPr lang="en-US" sz="1600" dirty="0"/>
              <a:t>Fraction (RF) = RSV/TSV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399"/>
            <a:ext cx="77073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3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1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4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Aortic regurgitation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+ small </a:t>
            </a:r>
            <a:r>
              <a:rPr lang="en-US" sz="1600" dirty="0" err="1"/>
              <a:t>regurgitant</a:t>
            </a:r>
            <a:r>
              <a:rPr lang="en-US" sz="1600" dirty="0"/>
              <a:t> jet only, </a:t>
            </a:r>
            <a:r>
              <a:rPr lang="en-US" sz="1600" i="1" dirty="0"/>
              <a:t>LV ejects contrast each systole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+ </a:t>
            </a:r>
            <a:r>
              <a:rPr lang="en-US" sz="1600" dirty="0"/>
              <a:t>+ </a:t>
            </a:r>
            <a:r>
              <a:rPr lang="en-US" sz="1600" dirty="0" err="1"/>
              <a:t>regurgitant</a:t>
            </a:r>
            <a:r>
              <a:rPr lang="en-US" sz="1600" dirty="0"/>
              <a:t> jet </a:t>
            </a:r>
            <a:r>
              <a:rPr lang="en-US" sz="1600" b="1" i="1" dirty="0"/>
              <a:t>faintly </a:t>
            </a:r>
            <a:r>
              <a:rPr lang="en-US" sz="1600" b="1" i="1" dirty="0" err="1"/>
              <a:t>opacifies</a:t>
            </a:r>
            <a:r>
              <a:rPr lang="en-US" sz="1600" b="1" i="1" dirty="0"/>
              <a:t> </a:t>
            </a:r>
            <a:r>
              <a:rPr lang="en-US" sz="1600" dirty="0"/>
              <a:t>LV cavity, not cleared with </a:t>
            </a:r>
            <a:r>
              <a:rPr lang="en-US" sz="1600" dirty="0" smtClean="0"/>
              <a:t>each systole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+++ </a:t>
            </a:r>
            <a:r>
              <a:rPr lang="en-US" sz="1600" dirty="0"/>
              <a:t>persistent LV </a:t>
            </a:r>
            <a:r>
              <a:rPr lang="en-US" sz="1600" dirty="0" err="1"/>
              <a:t>opacification</a:t>
            </a:r>
            <a:r>
              <a:rPr lang="en-US" sz="1600" dirty="0"/>
              <a:t> </a:t>
            </a:r>
            <a:r>
              <a:rPr lang="en-US" sz="1600" b="1" dirty="0"/>
              <a:t>= </a:t>
            </a:r>
            <a:r>
              <a:rPr lang="en-US" sz="1600" dirty="0"/>
              <a:t>Aortic root density; </a:t>
            </a:r>
            <a:r>
              <a:rPr lang="en-US" sz="1600" dirty="0" smtClean="0"/>
              <a:t>LV enlargement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++++ </a:t>
            </a:r>
            <a:r>
              <a:rPr lang="en-US" sz="1600" dirty="0"/>
              <a:t>Persistent LV </a:t>
            </a:r>
            <a:r>
              <a:rPr lang="en-US" sz="1600" dirty="0" err="1"/>
              <a:t>opacification</a:t>
            </a:r>
            <a:r>
              <a:rPr lang="en-US" sz="1600" dirty="0"/>
              <a:t> </a:t>
            </a:r>
            <a:r>
              <a:rPr lang="en-US" sz="1600" b="1" dirty="0"/>
              <a:t>&gt; A</a:t>
            </a:r>
            <a:r>
              <a:rPr lang="en-US" sz="1600" dirty="0"/>
              <a:t>ortic root concentration, </a:t>
            </a:r>
            <a:r>
              <a:rPr lang="en-US" sz="1600" dirty="0" smtClean="0"/>
              <a:t>often marked </a:t>
            </a:r>
            <a:r>
              <a:rPr lang="en-US" sz="1600" dirty="0"/>
              <a:t>LV enlargement.</a:t>
            </a:r>
          </a:p>
        </p:txBody>
      </p:sp>
    </p:spTree>
    <p:extLst>
      <p:ext uri="{BB962C8B-B14F-4D97-AF65-F5344CB8AC3E}">
        <p14:creationId xmlns:p14="http://schemas.microsoft.com/office/powerpoint/2010/main" val="32077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Hypertrophic cardiomyopathy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657600" cy="5318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In HCM, cavity </a:t>
            </a:r>
            <a:r>
              <a:rPr lang="en-US" sz="1600" dirty="0" smtClean="0"/>
              <a:t>obliteration is </a:t>
            </a:r>
            <a:r>
              <a:rPr lang="en-US" sz="1600" dirty="0"/>
              <a:t>commonly seen </a:t>
            </a:r>
            <a:r>
              <a:rPr lang="en-US" sz="1600" dirty="0" smtClean="0"/>
              <a:t>together with </a:t>
            </a:r>
            <a:r>
              <a:rPr lang="en-US" sz="1600" dirty="0"/>
              <a:t>small ventricular </a:t>
            </a:r>
            <a:r>
              <a:rPr lang="en-US" sz="1600" dirty="0" smtClean="0"/>
              <a:t>end systolic</a:t>
            </a:r>
            <a:r>
              <a:rPr lang="en-US" sz="1600" dirty="0"/>
              <a:t> </a:t>
            </a:r>
            <a:r>
              <a:rPr lang="en-US" sz="1600" dirty="0" smtClean="0"/>
              <a:t>volumes 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Systolic </a:t>
            </a:r>
            <a:r>
              <a:rPr lang="en-US" sz="1600" dirty="0"/>
              <a:t>anterior motion </a:t>
            </a:r>
            <a:r>
              <a:rPr lang="en-US" sz="1600" dirty="0" smtClean="0"/>
              <a:t>of the </a:t>
            </a:r>
            <a:r>
              <a:rPr lang="en-US" sz="1600" dirty="0"/>
              <a:t>mitral valve may </a:t>
            </a:r>
            <a:r>
              <a:rPr lang="en-US" sz="1600" dirty="0" smtClean="0"/>
              <a:t>result in </a:t>
            </a:r>
            <a:r>
              <a:rPr lang="en-US" sz="1600" dirty="0"/>
              <a:t>severe degrees of </a:t>
            </a:r>
            <a:r>
              <a:rPr lang="en-US" sz="1600" dirty="0" smtClean="0"/>
              <a:t>mitral regurgitation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The </a:t>
            </a:r>
            <a:r>
              <a:rPr lang="en-US" sz="1600" dirty="0" err="1"/>
              <a:t>ventriculogram</a:t>
            </a:r>
            <a:r>
              <a:rPr lang="en-US" sz="1600" dirty="0"/>
              <a:t> in </a:t>
            </a:r>
            <a:r>
              <a:rPr lang="en-US" sz="1600" dirty="0" smtClean="0"/>
              <a:t>the apical </a:t>
            </a:r>
            <a:r>
              <a:rPr lang="en-US" sz="1600" dirty="0"/>
              <a:t>variant </a:t>
            </a:r>
            <a:r>
              <a:rPr lang="en-US" sz="1600" dirty="0" smtClean="0"/>
              <a:t>typically appears </a:t>
            </a:r>
            <a:r>
              <a:rPr lang="en-US" sz="1600" dirty="0"/>
              <a:t>with a “spade</a:t>
            </a:r>
            <a:r>
              <a:rPr lang="en-US" sz="1600" dirty="0" smtClean="0"/>
              <a:t>”- shaped </a:t>
            </a:r>
            <a:r>
              <a:rPr lang="en-US" sz="1600" dirty="0"/>
              <a:t>contour.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6577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886200"/>
            <a:ext cx="46577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5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Tako</a:t>
            </a:r>
            <a:r>
              <a:rPr lang="en-US" sz="2000" dirty="0" smtClean="0"/>
              <a:t> </a:t>
            </a:r>
            <a:r>
              <a:rPr lang="en-US" sz="2000" dirty="0" err="1" smtClean="0"/>
              <a:t>Tsubo</a:t>
            </a:r>
            <a:r>
              <a:rPr lang="en-US" sz="2000" dirty="0" smtClean="0"/>
              <a:t> Cardiomyopathy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Diffuse </a:t>
            </a:r>
            <a:r>
              <a:rPr lang="en-US" sz="1600" dirty="0" err="1"/>
              <a:t>akinesis</a:t>
            </a:r>
            <a:r>
              <a:rPr lang="en-US" sz="1600" dirty="0"/>
              <a:t> of </a:t>
            </a:r>
            <a:r>
              <a:rPr lang="en-US" sz="1600" dirty="0" smtClean="0"/>
              <a:t>LV apex </a:t>
            </a:r>
            <a:r>
              <a:rPr lang="en-US" sz="1600" dirty="0"/>
              <a:t>with </a:t>
            </a:r>
            <a:r>
              <a:rPr lang="en-US" sz="1600" dirty="0" smtClean="0"/>
              <a:t>preserved basal </a:t>
            </a:r>
            <a:r>
              <a:rPr lang="en-US" sz="1600" dirty="0" err="1"/>
              <a:t>contractilty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Characteristically resemble </a:t>
            </a:r>
            <a:r>
              <a:rPr lang="en-US" sz="1600" dirty="0"/>
              <a:t>the shape of </a:t>
            </a:r>
            <a:r>
              <a:rPr lang="en-US" sz="1600" dirty="0" smtClean="0"/>
              <a:t>a </a:t>
            </a:r>
            <a:r>
              <a:rPr lang="en-US" sz="1600" dirty="0" err="1" smtClean="0"/>
              <a:t>japanese</a:t>
            </a:r>
            <a:r>
              <a:rPr lang="en-US" sz="1600" dirty="0" smtClean="0"/>
              <a:t> octopus trap(</a:t>
            </a:r>
            <a:r>
              <a:rPr lang="en-US" sz="1600" dirty="0" err="1" smtClean="0"/>
              <a:t>tako-tsubo</a:t>
            </a:r>
            <a:r>
              <a:rPr lang="en-US" sz="1600" dirty="0"/>
              <a:t>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627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2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Ventricular </a:t>
            </a:r>
            <a:r>
              <a:rPr lang="en-US" sz="2000" dirty="0" err="1" smtClean="0"/>
              <a:t>septal</a:t>
            </a:r>
            <a:r>
              <a:rPr lang="en-US" sz="2000" dirty="0" smtClean="0"/>
              <a:t> defect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A standard view in </a:t>
            </a:r>
            <a:r>
              <a:rPr lang="en-US" sz="1600" dirty="0" smtClean="0"/>
              <a:t>the evaluation </a:t>
            </a:r>
            <a:r>
              <a:rPr lang="en-US" sz="1600" dirty="0"/>
              <a:t>of </a:t>
            </a:r>
            <a:r>
              <a:rPr lang="en-US" sz="1600" dirty="0" smtClean="0"/>
              <a:t>patients with </a:t>
            </a:r>
            <a:r>
              <a:rPr lang="en-US" sz="1600" dirty="0"/>
              <a:t>ASDs or </a:t>
            </a:r>
            <a:r>
              <a:rPr lang="en-US" sz="1600" dirty="0" smtClean="0"/>
              <a:t>muscular VSDs </a:t>
            </a:r>
            <a:r>
              <a:rPr lang="en-US" sz="1600" dirty="0"/>
              <a:t>is </a:t>
            </a:r>
            <a:r>
              <a:rPr lang="en-US" sz="1600" dirty="0" smtClean="0"/>
              <a:t>the </a:t>
            </a:r>
            <a:r>
              <a:rPr lang="en-US" sz="1600" b="1" dirty="0" err="1" smtClean="0"/>
              <a:t>hepatoclavicular</a:t>
            </a:r>
            <a:r>
              <a:rPr lang="en-US" sz="1600" b="1" dirty="0" smtClean="0"/>
              <a:t> view </a:t>
            </a:r>
            <a:r>
              <a:rPr lang="en-US" sz="1600" dirty="0" smtClean="0"/>
              <a:t>at </a:t>
            </a:r>
            <a:r>
              <a:rPr lang="en-US" sz="1600" dirty="0"/>
              <a:t>30◦ to 45◦ LAO </a:t>
            </a:r>
            <a:r>
              <a:rPr lang="en-US" sz="1600" dirty="0" smtClean="0"/>
              <a:t>and 30</a:t>
            </a:r>
            <a:r>
              <a:rPr lang="en-US" sz="1600" dirty="0"/>
              <a:t>◦ to 45◦ cranial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1527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1"/>
            <a:ext cx="441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4419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4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Ventricular </a:t>
            </a:r>
            <a:r>
              <a:rPr lang="en-US" sz="1600" dirty="0" err="1"/>
              <a:t>extrasystole</a:t>
            </a:r>
            <a:r>
              <a:rPr lang="en-US" sz="1600" dirty="0"/>
              <a:t> </a:t>
            </a:r>
            <a:r>
              <a:rPr lang="en-US" sz="1600" dirty="0" smtClean="0"/>
              <a:t>– mechanical </a:t>
            </a:r>
            <a:r>
              <a:rPr lang="en-US" sz="1600" dirty="0"/>
              <a:t>stimulation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Ventricular </a:t>
            </a:r>
            <a:r>
              <a:rPr lang="en-US" sz="1600" dirty="0"/>
              <a:t>tachycardia </a:t>
            </a:r>
            <a:r>
              <a:rPr lang="en-US" sz="1600" dirty="0" smtClean="0"/>
              <a:t>– mostly </a:t>
            </a:r>
            <a:r>
              <a:rPr lang="en-US" sz="1600" dirty="0"/>
              <a:t>NSVT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Intramyocardial</a:t>
            </a:r>
            <a:r>
              <a:rPr lang="en-US" sz="1600" dirty="0"/>
              <a:t> </a:t>
            </a:r>
            <a:r>
              <a:rPr lang="en-US" sz="1600" dirty="0" smtClean="0"/>
              <a:t>injection/</a:t>
            </a:r>
            <a:r>
              <a:rPr lang="en-US" sz="1600" dirty="0" err="1" smtClean="0"/>
              <a:t>endocardial</a:t>
            </a:r>
            <a:r>
              <a:rPr lang="en-US" sz="1600" dirty="0"/>
              <a:t> </a:t>
            </a:r>
            <a:r>
              <a:rPr lang="en-US" sz="1600" dirty="0" smtClean="0"/>
              <a:t>staining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Myocardial </a:t>
            </a:r>
            <a:r>
              <a:rPr lang="en-US" sz="1600" dirty="0"/>
              <a:t>perforation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Left </a:t>
            </a:r>
            <a:r>
              <a:rPr lang="en-US" sz="1600" dirty="0"/>
              <a:t>anterior </a:t>
            </a:r>
            <a:r>
              <a:rPr lang="en-US" sz="1600" dirty="0" smtClean="0"/>
              <a:t>fascicular block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Transient </a:t>
            </a:r>
            <a:r>
              <a:rPr lang="en-US" sz="1600" dirty="0"/>
              <a:t>complete </a:t>
            </a:r>
            <a:r>
              <a:rPr lang="en-US" sz="1600" dirty="0" smtClean="0"/>
              <a:t>heart block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Embolism- </a:t>
            </a:r>
            <a:r>
              <a:rPr lang="en-US" sz="1600" dirty="0"/>
              <a:t>air/thrombus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Complications </a:t>
            </a:r>
            <a:r>
              <a:rPr lang="en-US" sz="1600" dirty="0"/>
              <a:t>of </a:t>
            </a:r>
            <a:r>
              <a:rPr lang="en-US" sz="1600" dirty="0" smtClean="0"/>
              <a:t>contrast media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89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1105</TotalTime>
  <Words>6398</Words>
  <Application>Microsoft Office PowerPoint</Application>
  <PresentationFormat>On-screen Show (4:3)</PresentationFormat>
  <Paragraphs>405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Apex</vt:lpstr>
      <vt:lpstr>Basics of cardiac ventriculography</vt:lpstr>
      <vt:lpstr>PowerPoint Presentation</vt:lpstr>
      <vt:lpstr>Introduction </vt:lpstr>
      <vt:lpstr>PowerPoint Presentation</vt:lpstr>
      <vt:lpstr>Indications </vt:lpstr>
      <vt:lpstr>Contraindications </vt:lpstr>
      <vt:lpstr>Preparation and premedication</vt:lpstr>
      <vt:lpstr>PowerPoint Presentation</vt:lpstr>
      <vt:lpstr>Local anesthesia</vt:lpstr>
      <vt:lpstr>Access </vt:lpstr>
      <vt:lpstr>PowerPoint Presentation</vt:lpstr>
      <vt:lpstr>Femoral Artery Puncture</vt:lpstr>
      <vt:lpstr>PowerPoint Presentation</vt:lpstr>
      <vt:lpstr>Catheterizing left heart from femoral artery</vt:lpstr>
      <vt:lpstr>PowerPoint Presentation</vt:lpstr>
      <vt:lpstr>PowerPoint Presentation</vt:lpstr>
      <vt:lpstr>A word about Heparin </vt:lpstr>
      <vt:lpstr>Catheter selection</vt:lpstr>
      <vt:lpstr>PowerPoint Presentation</vt:lpstr>
      <vt:lpstr>PowerPoint Presentation</vt:lpstr>
      <vt:lpstr>Straight tip left ventriculographic catheters</vt:lpstr>
      <vt:lpstr>PowerPoint Presentation</vt:lpstr>
      <vt:lpstr>Balloon tip ventriculographic catheters</vt:lpstr>
      <vt:lpstr>Crossing the aortic valve</vt:lpstr>
      <vt:lpstr>PowerPoint Presentation</vt:lpstr>
      <vt:lpstr>PowerPoint Presentation</vt:lpstr>
      <vt:lpstr>PowerPoint Presentation</vt:lpstr>
      <vt:lpstr>PowerPoint Presentation</vt:lpstr>
      <vt:lpstr>Injection site</vt:lpstr>
      <vt:lpstr>PowerPoint Presentation</vt:lpstr>
      <vt:lpstr>PowerPoint Presentation</vt:lpstr>
      <vt:lpstr>Power injectors </vt:lpstr>
      <vt:lpstr>Procedure</vt:lpstr>
      <vt:lpstr>Transseptal catheterization</vt:lpstr>
      <vt:lpstr>PowerPoint Presentation</vt:lpstr>
      <vt:lpstr>PowerPoint Presentation</vt:lpstr>
      <vt:lpstr>PowerPoint Presentation</vt:lpstr>
      <vt:lpstr>Apical left ventricular puncture</vt:lpstr>
      <vt:lpstr>PowerPoint Presentation</vt:lpstr>
      <vt:lpstr>Filming projection and technique</vt:lpstr>
      <vt:lpstr>PowerPoint Presentation</vt:lpstr>
      <vt:lpstr>Normal LV angiogram - schematic</vt:lpstr>
      <vt:lpstr>Normal LV angiogram</vt:lpstr>
      <vt:lpstr>Biplane ventriculography</vt:lpstr>
      <vt:lpstr>Views for specific conditions</vt:lpstr>
      <vt:lpstr>Steps in LV volume calculation</vt:lpstr>
      <vt:lpstr>LV function assessment</vt:lpstr>
      <vt:lpstr>Biplane formula</vt:lpstr>
      <vt:lpstr>PowerPoint Presentation</vt:lpstr>
      <vt:lpstr>Single plane formula</vt:lpstr>
      <vt:lpstr>Magnification correction: Single Plane</vt:lpstr>
      <vt:lpstr>Magnification correction: Biplane</vt:lpstr>
      <vt:lpstr>Regression equations</vt:lpstr>
      <vt:lpstr>Calculation of LVEF</vt:lpstr>
      <vt:lpstr>PowerPoint Presentation</vt:lpstr>
      <vt:lpstr>Calculation of RF</vt:lpstr>
      <vt:lpstr>Regional LV dysfunction</vt:lpstr>
      <vt:lpstr>PowerPoint Presentation</vt:lpstr>
      <vt:lpstr>PowerPoint Presentation</vt:lpstr>
      <vt:lpstr>PowerPoint Presentation</vt:lpstr>
      <vt:lpstr>Calculation of stenotic valve area</vt:lpstr>
      <vt:lpstr>PowerPoint Presentation</vt:lpstr>
      <vt:lpstr>PowerPoint Presentation</vt:lpstr>
      <vt:lpstr>PowerPoint Presentation</vt:lpstr>
      <vt:lpstr>SYSTOLIC EJECTION PERIOD CALCULATION</vt:lpstr>
      <vt:lpstr>AREA CALCULATION FOR MITRAL VALVE &amp; AORTIC VALVE</vt:lpstr>
      <vt:lpstr>Mitral valve area</vt:lpstr>
      <vt:lpstr>PowerPoint Presentation</vt:lpstr>
      <vt:lpstr>Example of valve area calculation in MS</vt:lpstr>
      <vt:lpstr>Valve area calculation chart</vt:lpstr>
      <vt:lpstr>PowerPoint Presentation</vt:lpstr>
      <vt:lpstr>PowerPoint Presentation</vt:lpstr>
      <vt:lpstr>Aortic valve area</vt:lpstr>
      <vt:lpstr>PowerPoint Presentation</vt:lpstr>
      <vt:lpstr>PowerPoint Presentation</vt:lpstr>
      <vt:lpstr>Example </vt:lpstr>
      <vt:lpstr>PowerPoint Presentation</vt:lpstr>
      <vt:lpstr>Gradient calculation LV-Ao</vt:lpstr>
      <vt:lpstr>Errors in gradient measurement</vt:lpstr>
      <vt:lpstr>PowerPoint Presentation</vt:lpstr>
      <vt:lpstr>Carabello’s sign</vt:lpstr>
      <vt:lpstr>PowerPoint Presentation</vt:lpstr>
      <vt:lpstr>Alternative formula to Gorlin: Hakki  formula </vt:lpstr>
      <vt:lpstr>Assessment of AS in patients with low cardiac output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Mitral regurgitation</vt:lpstr>
      <vt:lpstr>PowerPoint Presentation</vt:lpstr>
      <vt:lpstr>PowerPoint Presentation</vt:lpstr>
      <vt:lpstr>PowerPoint Presentation</vt:lpstr>
      <vt:lpstr>Aortic regurgitation</vt:lpstr>
      <vt:lpstr>Hypertrophic cardiomyopathy</vt:lpstr>
      <vt:lpstr>Tako Tsubo Cardiomyopathy</vt:lpstr>
      <vt:lpstr>Ventricular septal defect</vt:lpstr>
      <vt:lpstr>PowerPoint Presentation</vt:lpstr>
      <vt:lpstr>Complications 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cardiac ventriculography</dc:title>
  <dc:creator>vinayak alur</dc:creator>
  <cp:lastModifiedBy>asus</cp:lastModifiedBy>
  <cp:revision>113</cp:revision>
  <dcterms:created xsi:type="dcterms:W3CDTF">2006-08-16T00:00:00Z</dcterms:created>
  <dcterms:modified xsi:type="dcterms:W3CDTF">2020-10-08T07:54:19Z</dcterms:modified>
</cp:coreProperties>
</file>